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handoutMasterIdLst>
    <p:handoutMasterId r:id="rId27"/>
  </p:handoutMasterIdLst>
  <p:sldIdLst>
    <p:sldId id="256" r:id="rId2"/>
    <p:sldId id="266" r:id="rId3"/>
    <p:sldId id="258" r:id="rId4"/>
    <p:sldId id="259" r:id="rId5"/>
    <p:sldId id="260" r:id="rId6"/>
    <p:sldId id="267" r:id="rId7"/>
    <p:sldId id="268" r:id="rId8"/>
    <p:sldId id="269" r:id="rId9"/>
    <p:sldId id="270" r:id="rId10"/>
    <p:sldId id="271" r:id="rId11"/>
    <p:sldId id="273" r:id="rId12"/>
    <p:sldId id="261" r:id="rId13"/>
    <p:sldId id="274" r:id="rId14"/>
    <p:sldId id="275" r:id="rId15"/>
    <p:sldId id="276" r:id="rId16"/>
    <p:sldId id="277" r:id="rId17"/>
    <p:sldId id="278" r:id="rId18"/>
    <p:sldId id="279" r:id="rId19"/>
    <p:sldId id="280" r:id="rId20"/>
    <p:sldId id="283" r:id="rId21"/>
    <p:sldId id="281" r:id="rId22"/>
    <p:sldId id="282" r:id="rId23"/>
    <p:sldId id="284" r:id="rId24"/>
    <p:sldId id="264" r:id="rId25"/>
  </p:sldIdLst>
  <p:sldSz cx="1219835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F8F8"/>
    <a:srgbClr val="FF9300"/>
    <a:srgbClr val="FF9600"/>
    <a:srgbClr val="777777"/>
    <a:srgbClr val="FFA52D"/>
    <a:srgbClr val="FF9504"/>
    <a:srgbClr val="FF9C19"/>
    <a:srgbClr val="D7AF7E"/>
    <a:srgbClr val="FFA329"/>
    <a:srgbClr val="FF9E1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55" autoAdjust="0"/>
    <p:restoredTop sz="94424" autoAdjust="0"/>
  </p:normalViewPr>
  <p:slideViewPr>
    <p:cSldViewPr>
      <p:cViewPr varScale="1">
        <p:scale>
          <a:sx n="55" d="100"/>
          <a:sy n="55" d="100"/>
        </p:scale>
        <p:origin x="-630" y="-90"/>
      </p:cViewPr>
      <p:guideLst>
        <p:guide orient="horz" pos="2160"/>
        <p:guide pos="3842"/>
      </p:guideLst>
    </p:cSldViewPr>
  </p:slideViewPr>
  <p:notesTextViewPr>
    <p:cViewPr>
      <p:scale>
        <a:sx n="100" d="100"/>
        <a:sy n="100" d="100"/>
      </p:scale>
      <p:origin x="0" y="0"/>
    </p:cViewPr>
  </p:notesTextViewPr>
  <p:sorterViewPr>
    <p:cViewPr>
      <p:scale>
        <a:sx n="50" d="100"/>
        <a:sy n="50" d="100"/>
      </p:scale>
      <p:origin x="0" y="0"/>
    </p:cViewPr>
  </p:sorterViewPr>
  <p:notesViewPr>
    <p:cSldViewPr>
      <p:cViewPr varScale="1">
        <p:scale>
          <a:sx n="86" d="100"/>
          <a:sy n="86" d="100"/>
        </p:scale>
        <p:origin x="-384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5B2998A-2BC8-4F66-BDDD-EC2E5603C070}" type="datetimeFigureOut">
              <a:rPr lang="zh-CN" altLang="en-US" smtClean="0"/>
              <a:t>2018/5/24</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56B7995-5857-4248-AB67-D5F56B47E26A}" type="slidenum">
              <a:rPr lang="zh-CN" altLang="en-US" smtClean="0"/>
              <a:t>‹#›</a:t>
            </a:fld>
            <a:endParaRPr lang="zh-CN" altLang="en-US"/>
          </a:p>
        </p:txBody>
      </p:sp>
    </p:spTree>
    <p:extLst>
      <p:ext uri="{BB962C8B-B14F-4D97-AF65-F5344CB8AC3E}">
        <p14:creationId xmlns:p14="http://schemas.microsoft.com/office/powerpoint/2010/main" val="12334658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C08CA99-93AA-4A2B-B422-E3500CF27245}" type="datetimeFigureOut">
              <a:rPr lang="zh-CN" altLang="en-US" smtClean="0"/>
              <a:t>2018/5/24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46059E4-5EE4-4D75-A261-4421B84AC4CE}" type="slidenum">
              <a:rPr lang="zh-CN" altLang="en-US" smtClean="0"/>
              <a:t>‹#›</a:t>
            </a:fld>
            <a:endParaRPr lang="zh-CN" altLang="en-US"/>
          </a:p>
        </p:txBody>
      </p:sp>
    </p:spTree>
    <p:extLst>
      <p:ext uri="{BB962C8B-B14F-4D97-AF65-F5344CB8AC3E}">
        <p14:creationId xmlns:p14="http://schemas.microsoft.com/office/powerpoint/2010/main" val="15944711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6059E4-5EE4-4D75-A261-4421B84AC4CE}" type="slidenum">
              <a:rPr lang="zh-CN" altLang="en-US" smtClean="0"/>
              <a:t>4</a:t>
            </a:fld>
            <a:endParaRPr lang="zh-CN" altLang="en-US"/>
          </a:p>
        </p:txBody>
      </p:sp>
    </p:spTree>
    <p:extLst>
      <p:ext uri="{BB962C8B-B14F-4D97-AF65-F5344CB8AC3E}">
        <p14:creationId xmlns:p14="http://schemas.microsoft.com/office/powerpoint/2010/main" val="383981680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hyperlink" Target="mailto:info@eyefulpresentations.co.uk" TargetMode="External"/><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sp>
        <p:nvSpPr>
          <p:cNvPr id="7" name="矩形 6"/>
          <p:cNvSpPr/>
          <p:nvPr userDrawn="1"/>
        </p:nvSpPr>
        <p:spPr>
          <a:xfrm>
            <a:off x="1963" y="0"/>
            <a:ext cx="12198350" cy="68580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圆角矩形 9"/>
          <p:cNvSpPr/>
          <p:nvPr userDrawn="1"/>
        </p:nvSpPr>
        <p:spPr>
          <a:xfrm flipH="1">
            <a:off x="6084470" y="5445276"/>
            <a:ext cx="2016000" cy="936000"/>
          </a:xfrm>
          <a:custGeom>
            <a:avLst/>
            <a:gdLst/>
            <a:ahLst/>
            <a:cxnLst/>
            <a:rect l="l" t="t" r="r" b="b"/>
            <a:pathLst>
              <a:path w="2078246" h="936000">
                <a:moveTo>
                  <a:pt x="156003" y="0"/>
                </a:moveTo>
                <a:lnTo>
                  <a:pt x="1207090" y="0"/>
                </a:lnTo>
                <a:lnTo>
                  <a:pt x="1922243" y="0"/>
                </a:lnTo>
                <a:lnTo>
                  <a:pt x="2078246" y="0"/>
                </a:lnTo>
                <a:lnTo>
                  <a:pt x="2078246" y="156003"/>
                </a:lnTo>
                <a:lnTo>
                  <a:pt x="2078246" y="779997"/>
                </a:lnTo>
                <a:lnTo>
                  <a:pt x="2078246" y="936000"/>
                </a:lnTo>
                <a:lnTo>
                  <a:pt x="1922243" y="936000"/>
                </a:lnTo>
                <a:lnTo>
                  <a:pt x="1207090" y="936000"/>
                </a:lnTo>
                <a:lnTo>
                  <a:pt x="156003" y="936000"/>
                </a:lnTo>
                <a:cubicBezTo>
                  <a:pt x="69845" y="936000"/>
                  <a:pt x="0" y="866155"/>
                  <a:pt x="0" y="779997"/>
                </a:cubicBezTo>
                <a:lnTo>
                  <a:pt x="0" y="156003"/>
                </a:lnTo>
                <a:cubicBezTo>
                  <a:pt x="0" y="69845"/>
                  <a:pt x="69845" y="0"/>
                  <a:pt x="156003" y="0"/>
                </a:cubicBezTo>
                <a:close/>
              </a:path>
            </a:pathLst>
          </a:cu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a:endParaRPr lang="zh-CN" altLang="en-US" sz="4400">
              <a:solidFill>
                <a:srgbClr val="FF9300"/>
              </a:solidFill>
              <a:latin typeface="华康俪金黑W8(P)" pitchFamily="34" charset="-122"/>
              <a:ea typeface="华康俪金黑W8(P)" pitchFamily="34" charset="-122"/>
            </a:endParaRPr>
          </a:p>
        </p:txBody>
      </p:sp>
      <p:sp>
        <p:nvSpPr>
          <p:cNvPr id="13" name="矩形 12"/>
          <p:cNvSpPr/>
          <p:nvPr userDrawn="1"/>
        </p:nvSpPr>
        <p:spPr>
          <a:xfrm>
            <a:off x="0" y="0"/>
            <a:ext cx="6098400" cy="6858000"/>
          </a:xfrm>
          <a:prstGeom prst="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p>
        </p:txBody>
      </p:sp>
      <p:sp>
        <p:nvSpPr>
          <p:cNvPr id="14" name="TextBox 13"/>
          <p:cNvSpPr txBox="1"/>
          <p:nvPr userDrawn="1"/>
        </p:nvSpPr>
        <p:spPr>
          <a:xfrm>
            <a:off x="1963" y="2112713"/>
            <a:ext cx="6340197" cy="1323439"/>
          </a:xfrm>
          <a:prstGeom prst="rect">
            <a:avLst/>
          </a:prstGeom>
          <a:noFill/>
        </p:spPr>
        <p:txBody>
          <a:bodyPr wrap="none" rtlCol="0">
            <a:spAutoFit/>
          </a:bodyPr>
          <a:lstStyle/>
          <a:p>
            <a:r>
              <a:rPr lang="zh-CN" altLang="en-US" sz="8000" dirty="0" smtClean="0">
                <a:solidFill>
                  <a:srgbClr val="F8F8F8"/>
                </a:solidFill>
                <a:latin typeface="Arial Unicode MS" pitchFamily="34" charset="-122"/>
                <a:ea typeface="Arial Unicode MS" pitchFamily="34" charset="-122"/>
                <a:cs typeface="Arial Unicode MS" pitchFamily="34" charset="-122"/>
              </a:rPr>
              <a:t>图形图像设计</a:t>
            </a:r>
            <a:endParaRPr lang="zh-CN" altLang="en-US" sz="8000" dirty="0">
              <a:solidFill>
                <a:srgbClr val="F8F8F8"/>
              </a:solidFill>
              <a:latin typeface="Arial Unicode MS" pitchFamily="34" charset="-122"/>
              <a:ea typeface="Arial Unicode MS" pitchFamily="34" charset="-122"/>
              <a:cs typeface="Arial Unicode MS" pitchFamily="34" charset="-122"/>
            </a:endParaRPr>
          </a:p>
        </p:txBody>
      </p:sp>
      <p:sp>
        <p:nvSpPr>
          <p:cNvPr id="17" name="矩形 16"/>
          <p:cNvSpPr/>
          <p:nvPr userDrawn="1"/>
        </p:nvSpPr>
        <p:spPr>
          <a:xfrm>
            <a:off x="138159" y="1365558"/>
            <a:ext cx="3960440" cy="4680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4000" b="1" kern="1200" dirty="0" err="1" smtClean="0">
                <a:solidFill>
                  <a:schemeClr val="lt1"/>
                </a:solidFill>
                <a:effectLst/>
                <a:latin typeface="+mn-lt"/>
                <a:ea typeface="+mn-ea"/>
                <a:cs typeface="+mn-cs"/>
              </a:rPr>
              <a:t>Coreldraw</a:t>
            </a:r>
            <a:r>
              <a:rPr lang="en-US" altLang="zh-CN" sz="4000" b="1" kern="1200" dirty="0" smtClean="0">
                <a:solidFill>
                  <a:schemeClr val="lt1"/>
                </a:solidFill>
                <a:effectLst/>
                <a:latin typeface="+mn-lt"/>
                <a:ea typeface="+mn-ea"/>
                <a:cs typeface="+mn-cs"/>
              </a:rPr>
              <a:t> X7</a:t>
            </a:r>
            <a:endParaRPr lang="zh-CN" altLang="zh-CN" sz="4000" b="1" kern="1200" dirty="0">
              <a:solidFill>
                <a:schemeClr val="lt1"/>
              </a:solidFill>
              <a:effectLst/>
              <a:latin typeface="+mn-lt"/>
              <a:ea typeface="+mn-ea"/>
              <a:cs typeface="+mn-cs"/>
            </a:endParaRPr>
          </a:p>
        </p:txBody>
      </p:sp>
      <p:sp>
        <p:nvSpPr>
          <p:cNvPr id="18" name="泪滴形 17"/>
          <p:cNvSpPr/>
          <p:nvPr userDrawn="1"/>
        </p:nvSpPr>
        <p:spPr>
          <a:xfrm>
            <a:off x="6798350" y="0"/>
            <a:ext cx="5400000" cy="5400000"/>
          </a:xfrm>
          <a:prstGeom prst="teardrop">
            <a:avLst/>
          </a:prstGeom>
          <a:blipFill dpi="0" rotWithShape="1">
            <a:blip r:embed="rId2">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六角星 22"/>
          <p:cNvSpPr/>
          <p:nvPr userDrawn="1"/>
        </p:nvSpPr>
        <p:spPr>
          <a:xfrm>
            <a:off x="-155536" y="1577667"/>
            <a:ext cx="1276173" cy="1276173"/>
          </a:xfrm>
          <a:prstGeom prst="star6">
            <a:avLst>
              <a:gd name="adj" fmla="val 21176"/>
              <a:gd name="hf" fmla="val 115470"/>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9"/>
          <p:cNvSpPr/>
          <p:nvPr userDrawn="1"/>
        </p:nvSpPr>
        <p:spPr>
          <a:xfrm>
            <a:off x="4082400" y="5445276"/>
            <a:ext cx="2016000" cy="936000"/>
          </a:xfrm>
          <a:custGeom>
            <a:avLst/>
            <a:gdLst/>
            <a:ahLst/>
            <a:cxnLst/>
            <a:rect l="l" t="t" r="r" b="b"/>
            <a:pathLst>
              <a:path w="2078246" h="936000">
                <a:moveTo>
                  <a:pt x="156003" y="0"/>
                </a:moveTo>
                <a:lnTo>
                  <a:pt x="1207090" y="0"/>
                </a:lnTo>
                <a:lnTo>
                  <a:pt x="1922243" y="0"/>
                </a:lnTo>
                <a:lnTo>
                  <a:pt x="2078246" y="0"/>
                </a:lnTo>
                <a:lnTo>
                  <a:pt x="2078246" y="156003"/>
                </a:lnTo>
                <a:lnTo>
                  <a:pt x="2078246" y="779997"/>
                </a:lnTo>
                <a:lnTo>
                  <a:pt x="2078246" y="936000"/>
                </a:lnTo>
                <a:lnTo>
                  <a:pt x="1922243" y="936000"/>
                </a:lnTo>
                <a:lnTo>
                  <a:pt x="1207090" y="936000"/>
                </a:lnTo>
                <a:lnTo>
                  <a:pt x="156003" y="936000"/>
                </a:lnTo>
                <a:cubicBezTo>
                  <a:pt x="69845" y="936000"/>
                  <a:pt x="0" y="866155"/>
                  <a:pt x="0" y="779997"/>
                </a:cubicBezTo>
                <a:lnTo>
                  <a:pt x="0" y="156003"/>
                </a:lnTo>
                <a:cubicBezTo>
                  <a:pt x="0" y="69845"/>
                  <a:pt x="69845" y="0"/>
                  <a:pt x="156003" y="0"/>
                </a:cubicBezTo>
                <a:close/>
              </a:path>
            </a:pathLst>
          </a:cu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a:endParaRPr lang="zh-CN" altLang="en-US" sz="4400">
              <a:solidFill>
                <a:srgbClr val="FF9300"/>
              </a:solidFill>
              <a:latin typeface="华康俪金黑W8(P)" pitchFamily="34" charset="-122"/>
              <a:ea typeface="华康俪金黑W8(P)"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62000" fill="hold" grpId="0" nodeType="afterEffect">
                                  <p:stCondLst>
                                    <p:cond delay="0"/>
                                  </p:stCondLst>
                                  <p:iterate type="lt">
                                    <p:tmPct val="8889"/>
                                  </p:iterate>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childTnLst>
                          </p:cTn>
                        </p:par>
                        <p:par>
                          <p:cTn id="9" fill="hold">
                            <p:stCondLst>
                              <p:cond delay="944"/>
                            </p:stCondLst>
                            <p:childTnLst>
                              <p:par>
                                <p:cTn id="10" presetID="53" presetClass="entr" presetSubtype="16"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par>
                                <p:cTn id="15" presetID="63" presetClass="path" presetSubtype="0" accel="50000" decel="50000" fill="hold" grpId="2" nodeType="withEffect">
                                  <p:stCondLst>
                                    <p:cond delay="300"/>
                                  </p:stCondLst>
                                  <p:childTnLst>
                                    <p:animMotion origin="layout" path="M 1.38889E-6 9.87654E-7 L 0.38333 9.87654E-7 " pathEditMode="relative" rAng="0" ptsTypes="AA">
                                      <p:cBhvr>
                                        <p:cTn id="16" dur="700" fill="hold"/>
                                        <p:tgtEl>
                                          <p:spTgt spid="23"/>
                                        </p:tgtEl>
                                        <p:attrNameLst>
                                          <p:attrName>ppt_x</p:attrName>
                                          <p:attrName>ppt_y</p:attrName>
                                        </p:attrNameLst>
                                      </p:cBhvr>
                                      <p:rCtr x="19167" y="0"/>
                                    </p:animMotion>
                                  </p:childTnLst>
                                </p:cTn>
                              </p:par>
                              <p:par>
                                <p:cTn id="17" presetID="10" presetClass="exit" presetSubtype="0" fill="hold" grpId="1" nodeType="withEffect">
                                  <p:stCondLst>
                                    <p:cond delay="700"/>
                                  </p:stCondLst>
                                  <p:childTnLst>
                                    <p:animEffect transition="out" filter="fade">
                                      <p:cBhvr>
                                        <p:cTn id="18" dur="300"/>
                                        <p:tgtEl>
                                          <p:spTgt spid="23"/>
                                        </p:tgtEl>
                                      </p:cBhvr>
                                    </p:animEffect>
                                    <p:set>
                                      <p:cBhvr>
                                        <p:cTn id="19" dur="1" fill="hold">
                                          <p:stCondLst>
                                            <p:cond delay="299"/>
                                          </p:stCondLst>
                                        </p:cTn>
                                        <p:tgtEl>
                                          <p:spTgt spid="23"/>
                                        </p:tgtEl>
                                        <p:attrNameLst>
                                          <p:attrName>style.visibility</p:attrName>
                                        </p:attrNameLst>
                                      </p:cBhvr>
                                      <p:to>
                                        <p:strVal val="hidden"/>
                                      </p:to>
                                    </p:set>
                                  </p:childTnLst>
                                </p:cTn>
                              </p:par>
                              <p:par>
                                <p:cTn id="20" presetID="26" presetClass="emph" presetSubtype="0" repeatCount="3000" fill="hold" grpId="3" nodeType="withEffect">
                                  <p:stCondLst>
                                    <p:cond delay="300"/>
                                  </p:stCondLst>
                                  <p:childTnLst>
                                    <p:animEffect transition="out" filter="fade">
                                      <p:cBhvr>
                                        <p:cTn id="21" dur="233" tmFilter="0, 0; .2, .5; .8, .5; 1, 0"/>
                                        <p:tgtEl>
                                          <p:spTgt spid="23"/>
                                        </p:tgtEl>
                                      </p:cBhvr>
                                    </p:animEffect>
                                    <p:animScale>
                                      <p:cBhvr>
                                        <p:cTn id="22" dur="117" autoRev="1" fill="hold"/>
                                        <p:tgtEl>
                                          <p:spTgt spid="23"/>
                                        </p:tgtEl>
                                      </p:cBhvr>
                                      <p:by x="105000" y="105000"/>
                                    </p:animScale>
                                  </p:childTnLst>
                                </p:cTn>
                              </p:par>
                              <p:par>
                                <p:cTn id="23" presetID="22" presetClass="entr" presetSubtype="8" fill="hold" grpId="0" nodeType="withEffect">
                                  <p:stCondLst>
                                    <p:cond delay="300"/>
                                  </p:stCondLst>
                                  <p:childTnLst>
                                    <p:set>
                                      <p:cBhvr>
                                        <p:cTn id="24" dur="1" fill="hold">
                                          <p:stCondLst>
                                            <p:cond delay="0"/>
                                          </p:stCondLst>
                                        </p:cTn>
                                        <p:tgtEl>
                                          <p:spTgt spid="14"/>
                                        </p:tgtEl>
                                        <p:attrNameLst>
                                          <p:attrName>style.visibility</p:attrName>
                                        </p:attrNameLst>
                                      </p:cBhvr>
                                      <p:to>
                                        <p:strVal val="visible"/>
                                      </p:to>
                                    </p:set>
                                    <p:animEffect transition="in" filter="wipe(left)">
                                      <p:cBhvr>
                                        <p:cTn id="25" dur="700"/>
                                        <p:tgtEl>
                                          <p:spTgt spid="14"/>
                                        </p:tgtEl>
                                      </p:cBhvr>
                                    </p:animEffect>
                                  </p:childTnLst>
                                </p:cTn>
                              </p:par>
                            </p:childTnLst>
                          </p:cTn>
                        </p:par>
                        <p:par>
                          <p:cTn id="26" fill="hold">
                            <p:stCondLst>
                              <p:cond delay="1946"/>
                            </p:stCondLst>
                            <p:childTnLst>
                              <p:par>
                                <p:cTn id="27" presetID="10" presetClass="entr" presetSubtype="0"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800"/>
                                        <p:tgtEl>
                                          <p:spTgt spid="2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8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4" grpId="0"/>
      <p:bldP spid="17" grpId="0"/>
      <p:bldP spid="23" grpId="0" animBg="1"/>
      <p:bldP spid="23" grpId="1" animBg="1"/>
      <p:bldP spid="23" grpId="2" animBg="1"/>
      <p:bldP spid="23" grpId="3" animBg="1"/>
      <p:bldP spid="22"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封底">
    <p:spTree>
      <p:nvGrpSpPr>
        <p:cNvPr id="1" name=""/>
        <p:cNvGrpSpPr/>
        <p:nvPr/>
      </p:nvGrpSpPr>
      <p:grpSpPr>
        <a:xfrm>
          <a:off x="0" y="0"/>
          <a:ext cx="0" cy="0"/>
          <a:chOff x="0" y="0"/>
          <a:chExt cx="0" cy="0"/>
        </a:xfrm>
      </p:grpSpPr>
      <p:sp>
        <p:nvSpPr>
          <p:cNvPr id="23" name="矩形 22"/>
          <p:cNvSpPr/>
          <p:nvPr userDrawn="1"/>
        </p:nvSpPr>
        <p:spPr>
          <a:xfrm>
            <a:off x="0" y="0"/>
            <a:ext cx="12198350" cy="68580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36" name="Picture 6" descr="C:\Documents and Settings\tdz\桌面\未标题-2.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4731023" y="4797152"/>
            <a:ext cx="349412" cy="396000"/>
          </a:xfrm>
          <a:prstGeom prst="rect">
            <a:avLst/>
          </a:prstGeom>
          <a:noFill/>
          <a:extLst>
            <a:ext uri="{909E8E84-426E-40DD-AFC4-6F175D3DCCD1}">
              <a14:hiddenFill xmlns:a14="http://schemas.microsoft.com/office/drawing/2010/main">
                <a:solidFill>
                  <a:srgbClr val="FFFFFF"/>
                </a:solidFill>
              </a14:hiddenFill>
            </a:ext>
          </a:extLst>
        </p:spPr>
      </p:pic>
      <p:sp>
        <p:nvSpPr>
          <p:cNvPr id="37" name="Text Box 54">
            <a:hlinkClick r:id="rId3"/>
          </p:cNvPr>
          <p:cNvSpPr txBox="1">
            <a:spLocks noChangeArrowheads="1"/>
          </p:cNvSpPr>
          <p:nvPr userDrawn="1"/>
        </p:nvSpPr>
        <p:spPr bwMode="auto">
          <a:xfrm>
            <a:off x="5195948" y="4819535"/>
            <a:ext cx="3569111" cy="351234"/>
          </a:xfrm>
          <a:prstGeom prst="rect">
            <a:avLst/>
          </a:prstGeom>
          <a:noFill/>
          <a:ln w="9525">
            <a:noFill/>
            <a:miter lim="800000"/>
            <a:headEnd/>
            <a:tailEnd/>
          </a:ln>
        </p:spPr>
        <p:txBody>
          <a:bodyPr lIns="91417" tIns="45708" rIns="91417" bIns="45708" anchor="ctr"/>
          <a:lstStyle/>
          <a:p>
            <a:pPr marL="0" algn="l" defTabSz="914400" rtl="0" eaLnBrk="1" fontAlgn="base" latinLnBrk="0" hangingPunct="1">
              <a:spcBef>
                <a:spcPct val="50000"/>
              </a:spcBef>
              <a:spcAft>
                <a:spcPct val="0"/>
              </a:spcAft>
            </a:pPr>
            <a:r>
              <a:rPr lang="en-US" altLang="zh-CN" sz="2000" kern="1200" dirty="0">
                <a:solidFill>
                  <a:schemeClr val="tx1">
                    <a:lumMod val="65000"/>
                    <a:lumOff val="35000"/>
                  </a:schemeClr>
                </a:solidFill>
                <a:latin typeface="微软雅黑" pitchFamily="34" charset="-122"/>
                <a:ea typeface="微软雅黑" pitchFamily="34" charset="-122"/>
                <a:cs typeface="+mn-cs"/>
              </a:rPr>
              <a:t>11020228@qq.com</a:t>
            </a:r>
          </a:p>
        </p:txBody>
      </p:sp>
      <p:sp>
        <p:nvSpPr>
          <p:cNvPr id="38" name="TextBox 10"/>
          <p:cNvSpPr>
            <a:spLocks noChangeArrowheads="1"/>
          </p:cNvSpPr>
          <p:nvPr userDrawn="1"/>
        </p:nvSpPr>
        <p:spPr bwMode="auto">
          <a:xfrm>
            <a:off x="5195948" y="5900116"/>
            <a:ext cx="3569111" cy="399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2000" dirty="0">
                <a:solidFill>
                  <a:schemeClr val="tx1">
                    <a:lumMod val="65000"/>
                    <a:lumOff val="35000"/>
                  </a:schemeClr>
                </a:solidFill>
                <a:latin typeface="微软雅黑" pitchFamily="34" charset="-122"/>
                <a:ea typeface="微软雅黑" pitchFamily="34" charset="-122"/>
                <a:sym typeface="Arial" pitchFamily="34" charset="0"/>
              </a:rPr>
              <a:t>http://weibo.com/teliss</a:t>
            </a:r>
          </a:p>
        </p:txBody>
      </p:sp>
      <p:pic>
        <p:nvPicPr>
          <p:cNvPr id="39" name="Picture 3" descr="C:\Documents and Settings\tdz\桌面\未标题-2.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4731023" y="5921978"/>
            <a:ext cx="396000" cy="356260"/>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3" descr="C:\Users\user\Desktop\未标题-4 拷贝.png"/>
          <p:cNvPicPr>
            <a:picLocks noChangeAspect="1" noChangeArrowheads="1"/>
          </p:cNvPicPr>
          <p:nvPr userDrawn="1"/>
        </p:nvPicPr>
        <p:blipFill>
          <a:blip r:embed="rId5">
            <a:extLst>
              <a:ext uri="{28A0092B-C50C-407E-A947-70E740481C1C}">
                <a14:useLocalDpi xmlns:a14="http://schemas.microsoft.com/office/drawing/2010/main"/>
              </a:ext>
            </a:extLst>
          </a:blip>
          <a:srcRect/>
          <a:stretch>
            <a:fillRect/>
          </a:stretch>
        </p:blipFill>
        <p:spPr bwMode="auto">
          <a:xfrm>
            <a:off x="4731023" y="5355633"/>
            <a:ext cx="339429" cy="432000"/>
          </a:xfrm>
          <a:prstGeom prst="rect">
            <a:avLst/>
          </a:prstGeom>
          <a:noFill/>
          <a:extLst>
            <a:ext uri="{909E8E84-426E-40DD-AFC4-6F175D3DCCD1}">
              <a14:hiddenFill xmlns:a14="http://schemas.microsoft.com/office/drawing/2010/main">
                <a:solidFill>
                  <a:srgbClr val="FFFFFF"/>
                </a:solidFill>
              </a14:hiddenFill>
            </a:ext>
          </a:extLst>
        </p:spPr>
      </p:pic>
      <p:sp>
        <p:nvSpPr>
          <p:cNvPr id="41" name="Text Box 54">
            <a:hlinkClick r:id="rId3"/>
          </p:cNvPr>
          <p:cNvSpPr txBox="1">
            <a:spLocks noChangeArrowheads="1"/>
          </p:cNvSpPr>
          <p:nvPr userDrawn="1"/>
        </p:nvSpPr>
        <p:spPr bwMode="auto">
          <a:xfrm>
            <a:off x="5195948" y="5359825"/>
            <a:ext cx="3569111" cy="351234"/>
          </a:xfrm>
          <a:prstGeom prst="rect">
            <a:avLst/>
          </a:prstGeom>
          <a:noFill/>
          <a:ln w="9525">
            <a:noFill/>
            <a:miter lim="800000"/>
            <a:headEnd/>
            <a:tailEnd/>
          </a:ln>
        </p:spPr>
        <p:txBody>
          <a:bodyPr lIns="91417" tIns="45708" rIns="91417" bIns="45708" anchor="ctr"/>
          <a:lstStyle/>
          <a:p>
            <a:pPr marL="0" algn="l" defTabSz="914400" rtl="0" eaLnBrk="1" fontAlgn="base" latinLnBrk="0" hangingPunct="1">
              <a:spcBef>
                <a:spcPct val="50000"/>
              </a:spcBef>
              <a:spcAft>
                <a:spcPct val="0"/>
              </a:spcAft>
            </a:pPr>
            <a:r>
              <a:rPr lang="en-US" altLang="zh-CN" sz="2000" kern="1200" dirty="0" smtClean="0">
                <a:solidFill>
                  <a:schemeClr val="tx1">
                    <a:lumMod val="65000"/>
                    <a:lumOff val="35000"/>
                  </a:schemeClr>
                </a:solidFill>
                <a:latin typeface="微软雅黑" pitchFamily="34" charset="-122"/>
                <a:ea typeface="微软雅黑" pitchFamily="34" charset="-122"/>
                <a:cs typeface="+mn-cs"/>
              </a:rPr>
              <a:t>http://teliss.blog.163.com</a:t>
            </a:r>
            <a:endParaRPr lang="en-US" altLang="zh-CN" sz="2000" kern="1200" dirty="0">
              <a:solidFill>
                <a:schemeClr val="tx1">
                  <a:lumMod val="65000"/>
                  <a:lumOff val="35000"/>
                </a:schemeClr>
              </a:solidFill>
              <a:latin typeface="微软雅黑" pitchFamily="34" charset="-122"/>
              <a:ea typeface="微软雅黑" pitchFamily="34" charset="-122"/>
              <a:cs typeface="+mn-cs"/>
            </a:endParaRPr>
          </a:p>
        </p:txBody>
      </p:sp>
      <p:pic>
        <p:nvPicPr>
          <p:cNvPr id="1026" name="Picture 2" descr="F:\360云盘\02-个人资料\！PPT图片及版面资源\05-PPT精选插图\04-图标\1255659509.png"/>
          <p:cNvPicPr>
            <a:picLocks noChangeAspect="1" noChangeArrowheads="1"/>
          </p:cNvPicPr>
          <p:nvPr userDrawn="1"/>
        </p:nvPicPr>
        <p:blipFill>
          <a:blip r:embed="rId6">
            <a:extLst>
              <a:ext uri="{28A0092B-C50C-407E-A947-70E740481C1C}">
                <a14:useLocalDpi xmlns:a14="http://schemas.microsoft.com/office/drawing/2010/main"/>
              </a:ext>
            </a:extLst>
          </a:blip>
          <a:srcRect/>
          <a:stretch>
            <a:fillRect/>
          </a:stretch>
        </p:blipFill>
        <p:spPr bwMode="auto">
          <a:xfrm>
            <a:off x="4659175" y="621008"/>
            <a:ext cx="2880000" cy="2880000"/>
          </a:xfrm>
          <a:prstGeom prst="rect">
            <a:avLst/>
          </a:prstGeom>
          <a:noFill/>
          <a:extLst>
            <a:ext uri="{909E8E84-426E-40DD-AFC4-6F175D3DCCD1}">
              <a14:hiddenFill xmlns:a14="http://schemas.microsoft.com/office/drawing/2010/main">
                <a:solidFill>
                  <a:srgbClr val="FFFFFF"/>
                </a:solidFill>
              </a14:hiddenFill>
            </a:ext>
          </a:extLst>
        </p:spPr>
      </p:pic>
      <p:sp>
        <p:nvSpPr>
          <p:cNvPr id="35" name="TextBox 3"/>
          <p:cNvSpPr txBox="1"/>
          <p:nvPr userDrawn="1"/>
        </p:nvSpPr>
        <p:spPr>
          <a:xfrm>
            <a:off x="1994719" y="3429000"/>
            <a:ext cx="8208912" cy="1107996"/>
          </a:xfrm>
          <a:prstGeom prst="rect">
            <a:avLst/>
          </a:prstGeom>
          <a:noFill/>
        </p:spPr>
        <p:txBody>
          <a:bodyPr wrap="square" rtlCol="0" anchor="ctr">
            <a:spAutoFit/>
            <a:scene3d>
              <a:camera prst="orthographicFront"/>
              <a:lightRig rig="soft" dir="tl">
                <a:rot lat="0" lon="0" rev="0"/>
              </a:lightRig>
            </a:scene3d>
            <a:sp3d contourW="25400" prstMaterial="matte">
              <a:contourClr>
                <a:schemeClr val="accent2">
                  <a:tint val="20000"/>
                </a:schemeClr>
              </a:contourClr>
            </a:sp3d>
          </a:bodyPr>
          <a:lstStyle>
            <a:defPPr>
              <a:defRPr lang="zh-CN"/>
            </a:defPPr>
            <a:lvl1pPr lvl="0">
              <a:defRPr sz="8000" spc="50">
                <a:ln w="11430"/>
                <a:solidFill>
                  <a:srgbClr val="CD1F06"/>
                </a:solidFill>
                <a:effectLst>
                  <a:outerShdw blurRad="38100" dist="38100" dir="2700000" algn="tl">
                    <a:srgbClr val="000000">
                      <a:alpha val="43137"/>
                    </a:srgbClr>
                  </a:outerShdw>
                </a:effectLst>
                <a:latin typeface="华康俪金黑W8(P)" pitchFamily="34" charset="-122"/>
                <a:ea typeface="华康俪金黑W8(P)" pitchFamily="34" charset="-122"/>
                <a:cs typeface="经典繁仿黑" pitchFamily="49" charset="-122"/>
              </a:defRPr>
            </a:lvl1pPr>
          </a:lstStyle>
          <a:p>
            <a:pPr lvl="0" algn="ctr"/>
            <a:r>
              <a:rPr lang="zh-CN" altLang="en-US" sz="6600" b="1" dirty="0" smtClean="0">
                <a:solidFill>
                  <a:srgbClr val="FF9600"/>
                </a:solidFill>
                <a:effectLst/>
                <a:latin typeface="微软雅黑" pitchFamily="34" charset="-122"/>
                <a:ea typeface="微软雅黑" pitchFamily="34" charset="-122"/>
              </a:rPr>
              <a:t>感谢收看 请多指点</a:t>
            </a:r>
            <a:endParaRPr lang="zh-CN" altLang="en-US" sz="6600" b="1" dirty="0">
              <a:solidFill>
                <a:srgbClr val="FF9600"/>
              </a:solidFill>
              <a:effectLst/>
              <a:latin typeface="微软雅黑" pitchFamily="34" charset="-122"/>
              <a:ea typeface="微软雅黑" pitchFamily="34" charset="-122"/>
            </a:endParaRPr>
          </a:p>
        </p:txBody>
      </p:sp>
      <p:sp>
        <p:nvSpPr>
          <p:cNvPr id="11" name="Text Box 54">
            <a:hlinkClick r:id="rId3"/>
          </p:cNvPr>
          <p:cNvSpPr txBox="1">
            <a:spLocks noChangeArrowheads="1"/>
          </p:cNvSpPr>
          <p:nvPr userDrawn="1"/>
        </p:nvSpPr>
        <p:spPr bwMode="auto">
          <a:xfrm>
            <a:off x="5194360" y="6308886"/>
            <a:ext cx="3569111" cy="351234"/>
          </a:xfrm>
          <a:prstGeom prst="rect">
            <a:avLst/>
          </a:prstGeom>
          <a:noFill/>
          <a:ln w="9525">
            <a:noFill/>
            <a:miter lim="800000"/>
            <a:headEnd/>
            <a:tailEnd/>
          </a:ln>
        </p:spPr>
        <p:txBody>
          <a:bodyPr lIns="91417" tIns="45708" rIns="91417" bIns="45708" anchor="ctr"/>
          <a:lstStyle/>
          <a:p>
            <a:pPr marL="0" algn="l" defTabSz="914400" rtl="0" eaLnBrk="1" fontAlgn="base" latinLnBrk="0" hangingPunct="1">
              <a:spcBef>
                <a:spcPct val="50000"/>
              </a:spcBef>
              <a:spcAft>
                <a:spcPct val="0"/>
              </a:spcAft>
            </a:pPr>
            <a:r>
              <a:rPr lang="en-US" altLang="zh-CN" sz="2000" kern="1200" dirty="0" smtClean="0">
                <a:solidFill>
                  <a:schemeClr val="tx1">
                    <a:lumMod val="65000"/>
                    <a:lumOff val="35000"/>
                  </a:schemeClr>
                </a:solidFill>
                <a:latin typeface="微软雅黑" pitchFamily="34" charset="-122"/>
                <a:ea typeface="微软雅黑" pitchFamily="34" charset="-122"/>
                <a:cs typeface="+mn-cs"/>
              </a:rPr>
              <a:t>www.1ppt.com</a:t>
            </a:r>
            <a:endParaRPr lang="en-US" altLang="zh-CN" sz="2000" kern="1200" dirty="0">
              <a:solidFill>
                <a:schemeClr val="tx1">
                  <a:lumMod val="65000"/>
                  <a:lumOff val="35000"/>
                </a:schemeClr>
              </a:solidFill>
              <a:latin typeface="微软雅黑" pitchFamily="34" charset="-122"/>
              <a:ea typeface="微软雅黑" pitchFamily="3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iterate type="lt">
                                    <p:tmPct val="18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strVal val="(6*min(max(#ppt_w*#ppt_h,.3),1)-7.4)/-.7*#ppt_w"/>
                                          </p:val>
                                        </p:tav>
                                        <p:tav tm="100000">
                                          <p:val>
                                            <p:strVal val="#ppt_w"/>
                                          </p:val>
                                        </p:tav>
                                      </p:tavLst>
                                    </p:anim>
                                    <p:anim calcmode="lin" valueType="num">
                                      <p:cBhvr>
                                        <p:cTn id="8" dur="500" fill="hold"/>
                                        <p:tgtEl>
                                          <p:spTgt spid="35"/>
                                        </p:tgtEl>
                                        <p:attrNameLst>
                                          <p:attrName>ppt_h</p:attrName>
                                        </p:attrNameLst>
                                      </p:cBhvr>
                                      <p:tavLst>
                                        <p:tav tm="0">
                                          <p:val>
                                            <p:strVal val="(6*min(max(#ppt_w*#ppt_h,.3),1)-7.4)/-.7*#ppt_h"/>
                                          </p:val>
                                        </p:tav>
                                        <p:tav tm="100000">
                                          <p:val>
                                            <p:strVal val="#ppt_h"/>
                                          </p:val>
                                        </p:tav>
                                      </p:tavLst>
                                    </p:anim>
                                    <p:anim calcmode="lin" valueType="num">
                                      <p:cBhvr>
                                        <p:cTn id="9" dur="500" fill="hold"/>
                                        <p:tgtEl>
                                          <p:spTgt spid="35"/>
                                        </p:tgtEl>
                                        <p:attrNameLst>
                                          <p:attrName>ppt_x</p:attrName>
                                        </p:attrNameLst>
                                      </p:cBhvr>
                                      <p:tavLst>
                                        <p:tav tm="0">
                                          <p:val>
                                            <p:fltVal val="0.5"/>
                                          </p:val>
                                        </p:tav>
                                        <p:tav tm="100000">
                                          <p:val>
                                            <p:strVal val="#ppt_x"/>
                                          </p:val>
                                        </p:tav>
                                      </p:tavLst>
                                    </p:anim>
                                    <p:anim calcmode="lin" valueType="num">
                                      <p:cBhvr>
                                        <p:cTn id="10" dur="500" fill="hold"/>
                                        <p:tgtEl>
                                          <p:spTgt spid="35"/>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1130"/>
                            </p:stCondLst>
                            <p:childTnLst>
                              <p:par>
                                <p:cTn id="12" presetID="10" presetClass="entr" presetSubtype="0" fill="hold" nodeType="afterEffect">
                                  <p:stCondLst>
                                    <p:cond delay="0"/>
                                  </p:stCondLst>
                                  <p:childTnLst>
                                    <p:set>
                                      <p:cBhvr>
                                        <p:cTn id="13" dur="1" fill="hold">
                                          <p:stCondLst>
                                            <p:cond delay="0"/>
                                          </p:stCondLst>
                                        </p:cTn>
                                        <p:tgtEl>
                                          <p:spTgt spid="36"/>
                                        </p:tgtEl>
                                        <p:attrNameLst>
                                          <p:attrName>style.visibility</p:attrName>
                                        </p:attrNameLst>
                                      </p:cBhvr>
                                      <p:to>
                                        <p:strVal val="visible"/>
                                      </p:to>
                                    </p:set>
                                    <p:animEffect transition="in" filter="fade">
                                      <p:cBhvr>
                                        <p:cTn id="14" dur="500"/>
                                        <p:tgtEl>
                                          <p:spTgt spid="36"/>
                                        </p:tgtEl>
                                      </p:cBhvr>
                                    </p:animEffect>
                                  </p:childTnLst>
                                </p:cTn>
                              </p:par>
                            </p:childTnLst>
                          </p:cTn>
                        </p:par>
                        <p:par>
                          <p:cTn id="15" fill="hold">
                            <p:stCondLst>
                              <p:cond delay="1630"/>
                            </p:stCondLst>
                            <p:childTnLst>
                              <p:par>
                                <p:cTn id="16" presetID="22" presetClass="entr" presetSubtype="8"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wipe(left)">
                                      <p:cBhvr>
                                        <p:cTn id="18" dur="500"/>
                                        <p:tgtEl>
                                          <p:spTgt spid="37"/>
                                        </p:tgtEl>
                                      </p:cBhvr>
                                    </p:animEffect>
                                  </p:childTnLst>
                                </p:cTn>
                              </p:par>
                            </p:childTnLst>
                          </p:cTn>
                        </p:par>
                        <p:par>
                          <p:cTn id="19" fill="hold">
                            <p:stCondLst>
                              <p:cond delay="2130"/>
                            </p:stCondLst>
                            <p:childTnLst>
                              <p:par>
                                <p:cTn id="20" presetID="10" presetClass="entr" presetSubtype="0" fill="hold" nodeType="after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childTnLst>
                                </p:cTn>
                              </p:par>
                            </p:childTnLst>
                          </p:cTn>
                        </p:par>
                        <p:par>
                          <p:cTn id="23" fill="hold">
                            <p:stCondLst>
                              <p:cond delay="2630"/>
                            </p:stCondLst>
                            <p:childTnLst>
                              <p:par>
                                <p:cTn id="24" presetID="22" presetClass="entr" presetSubtype="8" fill="hold" grpId="0" nodeType="after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wipe(left)">
                                      <p:cBhvr>
                                        <p:cTn id="26" dur="500"/>
                                        <p:tgtEl>
                                          <p:spTgt spid="41"/>
                                        </p:tgtEl>
                                      </p:cBhvr>
                                    </p:animEffect>
                                  </p:childTnLst>
                                </p:cTn>
                              </p:par>
                            </p:childTnLst>
                          </p:cTn>
                        </p:par>
                        <p:par>
                          <p:cTn id="27" fill="hold">
                            <p:stCondLst>
                              <p:cond delay="3130"/>
                            </p:stCondLst>
                            <p:childTnLst>
                              <p:par>
                                <p:cTn id="28" presetID="10" presetClass="entr" presetSubtype="0" fill="hold" nodeType="after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fade">
                                      <p:cBhvr>
                                        <p:cTn id="30" dur="500"/>
                                        <p:tgtEl>
                                          <p:spTgt spid="39"/>
                                        </p:tgtEl>
                                      </p:cBhvr>
                                    </p:animEffect>
                                  </p:childTnLst>
                                </p:cTn>
                              </p:par>
                            </p:childTnLst>
                          </p:cTn>
                        </p:par>
                        <p:par>
                          <p:cTn id="31" fill="hold">
                            <p:stCondLst>
                              <p:cond delay="3630"/>
                            </p:stCondLst>
                            <p:childTnLst>
                              <p:par>
                                <p:cTn id="32" presetID="22" presetClass="entr" presetSubtype="8" fill="hold" grpId="0" nodeType="after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wipe(left)">
                                      <p:cBhvr>
                                        <p:cTn id="34" dur="500"/>
                                        <p:tgtEl>
                                          <p:spTgt spid="38"/>
                                        </p:tgtEl>
                                      </p:cBhvr>
                                    </p:animEffect>
                                  </p:childTnLst>
                                </p:cTn>
                              </p:par>
                            </p:childTnLst>
                          </p:cTn>
                        </p:par>
                        <p:par>
                          <p:cTn id="35" fill="hold">
                            <p:stCondLst>
                              <p:cond delay="4130"/>
                            </p:stCondLst>
                            <p:childTnLst>
                              <p:par>
                                <p:cTn id="36" presetID="22" presetClass="entr" presetSubtype="8"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41" grpId="0"/>
      <p:bldP spid="35" grpId="0"/>
      <p:bldP spid="11"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nvSpPr>
        <p:spPr>
          <a:xfrm>
            <a:off x="0" y="0"/>
            <a:ext cx="12198350" cy="68580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2"/>
          <p:cNvSpPr/>
          <p:nvPr userDrawn="1"/>
        </p:nvSpPr>
        <p:spPr>
          <a:xfrm>
            <a:off x="-11722" y="1412524"/>
            <a:ext cx="2988996" cy="1581922"/>
          </a:xfrm>
          <a:custGeom>
            <a:avLst/>
            <a:gdLst>
              <a:gd name="connsiteX0" fmla="*/ 0 w 2988996"/>
              <a:gd name="connsiteY0" fmla="*/ 0 h 1581922"/>
              <a:gd name="connsiteX1" fmla="*/ 2977274 w 2988996"/>
              <a:gd name="connsiteY1" fmla="*/ 1042696 h 1581922"/>
              <a:gd name="connsiteX2" fmla="*/ 2988996 w 2988996"/>
              <a:gd name="connsiteY2" fmla="*/ 1581922 h 1581922"/>
              <a:gd name="connsiteX3" fmla="*/ 11723 w 2988996"/>
              <a:gd name="connsiteY3" fmla="*/ 1002590 h 1581922"/>
              <a:gd name="connsiteX4" fmla="*/ 0 w 2988996"/>
              <a:gd name="connsiteY4" fmla="*/ 0 h 1581922"/>
              <a:gd name="connsiteX0" fmla="*/ 0 w 2988996"/>
              <a:gd name="connsiteY0" fmla="*/ 0 h 1581922"/>
              <a:gd name="connsiteX1" fmla="*/ 2977274 w 2988996"/>
              <a:gd name="connsiteY1" fmla="*/ 1042696 h 1581922"/>
              <a:gd name="connsiteX2" fmla="*/ 2988996 w 2988996"/>
              <a:gd name="connsiteY2" fmla="*/ 1581922 h 1581922"/>
              <a:gd name="connsiteX3" fmla="*/ 0 w 2988996"/>
              <a:gd name="connsiteY3" fmla="*/ 779851 h 1581922"/>
              <a:gd name="connsiteX4" fmla="*/ 0 w 2988996"/>
              <a:gd name="connsiteY4" fmla="*/ 0 h 15819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88996" h="1581922">
                <a:moveTo>
                  <a:pt x="0" y="0"/>
                </a:moveTo>
                <a:lnTo>
                  <a:pt x="2977274" y="1042696"/>
                </a:lnTo>
                <a:lnTo>
                  <a:pt x="2988996" y="1581922"/>
                </a:lnTo>
                <a:lnTo>
                  <a:pt x="0" y="779851"/>
                </a:lnTo>
                <a:lnTo>
                  <a:pt x="0" y="0"/>
                </a:lnTo>
                <a:close/>
              </a:path>
            </a:pathLst>
          </a:custGeom>
          <a:gradFill flip="none" rotWithShape="1">
            <a:gsLst>
              <a:gs pos="0">
                <a:srgbClr val="FF9300"/>
              </a:gs>
              <a:gs pos="47000">
                <a:srgbClr val="FF9C19"/>
              </a:gs>
              <a:gs pos="100000">
                <a:srgbClr val="FFA52D"/>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 name="五边形 5"/>
          <p:cNvSpPr/>
          <p:nvPr userDrawn="1"/>
        </p:nvSpPr>
        <p:spPr>
          <a:xfrm>
            <a:off x="2964964" y="2972632"/>
            <a:ext cx="2127824" cy="504056"/>
          </a:xfrm>
          <a:prstGeom prst="homePlate">
            <a:avLst/>
          </a:prstGeom>
          <a:gradFill flip="none" rotWithShape="1">
            <a:gsLst>
              <a:gs pos="0">
                <a:srgbClr val="FF9300">
                  <a:lumMod val="72000"/>
                  <a:lumOff val="28000"/>
                </a:srgbClr>
              </a:gs>
              <a:gs pos="27000">
                <a:srgbClr val="FFA52D">
                  <a:lumMod val="45000"/>
                  <a:lumOff val="55000"/>
                </a:srgbClr>
              </a:gs>
              <a:gs pos="100000">
                <a:srgbClr val="FFA52D">
                  <a:lumMod val="45000"/>
                  <a:lumOff val="55000"/>
                </a:srgb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8" name="五边形 7"/>
          <p:cNvSpPr/>
          <p:nvPr userDrawn="1"/>
        </p:nvSpPr>
        <p:spPr>
          <a:xfrm>
            <a:off x="2964964" y="3980744"/>
            <a:ext cx="2127824" cy="504056"/>
          </a:xfrm>
          <a:prstGeom prst="homePlate">
            <a:avLst/>
          </a:prstGeom>
          <a:gradFill flip="none" rotWithShape="1">
            <a:gsLst>
              <a:gs pos="0">
                <a:srgbClr val="FF9300">
                  <a:lumMod val="72000"/>
                  <a:lumOff val="28000"/>
                </a:srgbClr>
              </a:gs>
              <a:gs pos="27000">
                <a:srgbClr val="FFA52D">
                  <a:lumMod val="45000"/>
                  <a:lumOff val="55000"/>
                </a:srgbClr>
              </a:gs>
              <a:gs pos="100000">
                <a:srgbClr val="FFA52D">
                  <a:lumMod val="45000"/>
                  <a:lumOff val="55000"/>
                </a:srgb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ysClr val="window" lastClr="FFFFFF"/>
              </a:solidFill>
              <a:latin typeface="Calibri"/>
              <a:ea typeface="宋体"/>
            </a:endParaRPr>
          </a:p>
        </p:txBody>
      </p:sp>
      <p:sp>
        <p:nvSpPr>
          <p:cNvPr id="10" name="矩形 2"/>
          <p:cNvSpPr/>
          <p:nvPr userDrawn="1"/>
        </p:nvSpPr>
        <p:spPr>
          <a:xfrm>
            <a:off x="-11722" y="3732396"/>
            <a:ext cx="2976686" cy="992748"/>
          </a:xfrm>
          <a:custGeom>
            <a:avLst/>
            <a:gdLst>
              <a:gd name="connsiteX0" fmla="*/ 0 w 2964963"/>
              <a:gd name="connsiteY0" fmla="*/ 0 h 895715"/>
              <a:gd name="connsiteX1" fmla="*/ 2941517 w 2964963"/>
              <a:gd name="connsiteY1" fmla="*/ 344767 h 895715"/>
              <a:gd name="connsiteX2" fmla="*/ 2964963 w 2964963"/>
              <a:gd name="connsiteY2" fmla="*/ 895715 h 895715"/>
              <a:gd name="connsiteX3" fmla="*/ 0 w 2964963"/>
              <a:gd name="connsiteY3" fmla="*/ 746565 h 895715"/>
              <a:gd name="connsiteX4" fmla="*/ 0 w 2964963"/>
              <a:gd name="connsiteY4" fmla="*/ 0 h 895715"/>
              <a:gd name="connsiteX0" fmla="*/ 11723 w 2976686"/>
              <a:gd name="connsiteY0" fmla="*/ 0 h 895715"/>
              <a:gd name="connsiteX1" fmla="*/ 2953240 w 2976686"/>
              <a:gd name="connsiteY1" fmla="*/ 344767 h 895715"/>
              <a:gd name="connsiteX2" fmla="*/ 2976686 w 2976686"/>
              <a:gd name="connsiteY2" fmla="*/ 895715 h 895715"/>
              <a:gd name="connsiteX3" fmla="*/ 0 w 2976686"/>
              <a:gd name="connsiteY3" fmla="*/ 887241 h 895715"/>
              <a:gd name="connsiteX4" fmla="*/ 11723 w 2976686"/>
              <a:gd name="connsiteY4" fmla="*/ 0 h 895715"/>
              <a:gd name="connsiteX0" fmla="*/ 11723 w 2976686"/>
              <a:gd name="connsiteY0" fmla="*/ 0 h 1016195"/>
              <a:gd name="connsiteX1" fmla="*/ 2953240 w 2976686"/>
              <a:gd name="connsiteY1" fmla="*/ 344767 h 1016195"/>
              <a:gd name="connsiteX2" fmla="*/ 2976686 w 2976686"/>
              <a:gd name="connsiteY2" fmla="*/ 895715 h 1016195"/>
              <a:gd name="connsiteX3" fmla="*/ 0 w 2976686"/>
              <a:gd name="connsiteY3" fmla="*/ 1016195 h 1016195"/>
              <a:gd name="connsiteX4" fmla="*/ 11723 w 2976686"/>
              <a:gd name="connsiteY4" fmla="*/ 0 h 1016195"/>
              <a:gd name="connsiteX0" fmla="*/ 0 w 2976686"/>
              <a:gd name="connsiteY0" fmla="*/ 0 h 898964"/>
              <a:gd name="connsiteX1" fmla="*/ 2953240 w 2976686"/>
              <a:gd name="connsiteY1" fmla="*/ 227536 h 898964"/>
              <a:gd name="connsiteX2" fmla="*/ 2976686 w 2976686"/>
              <a:gd name="connsiteY2" fmla="*/ 778484 h 898964"/>
              <a:gd name="connsiteX3" fmla="*/ 0 w 2976686"/>
              <a:gd name="connsiteY3" fmla="*/ 898964 h 898964"/>
              <a:gd name="connsiteX4" fmla="*/ 0 w 2976686"/>
              <a:gd name="connsiteY4" fmla="*/ 0 h 898964"/>
              <a:gd name="connsiteX0" fmla="*/ 0 w 2976686"/>
              <a:gd name="connsiteY0" fmla="*/ 0 h 992748"/>
              <a:gd name="connsiteX1" fmla="*/ 2953240 w 2976686"/>
              <a:gd name="connsiteY1" fmla="*/ 227536 h 992748"/>
              <a:gd name="connsiteX2" fmla="*/ 2976686 w 2976686"/>
              <a:gd name="connsiteY2" fmla="*/ 778484 h 992748"/>
              <a:gd name="connsiteX3" fmla="*/ 0 w 2976686"/>
              <a:gd name="connsiteY3" fmla="*/ 992748 h 992748"/>
              <a:gd name="connsiteX4" fmla="*/ 0 w 2976686"/>
              <a:gd name="connsiteY4" fmla="*/ 0 h 992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6686" h="992748">
                <a:moveTo>
                  <a:pt x="0" y="0"/>
                </a:moveTo>
                <a:lnTo>
                  <a:pt x="2953240" y="227536"/>
                </a:lnTo>
                <a:lnTo>
                  <a:pt x="2976686" y="778484"/>
                </a:lnTo>
                <a:lnTo>
                  <a:pt x="0" y="992748"/>
                </a:lnTo>
                <a:lnTo>
                  <a:pt x="0" y="0"/>
                </a:lnTo>
                <a:close/>
              </a:path>
            </a:pathLst>
          </a:custGeom>
          <a:gradFill flip="none" rotWithShape="1">
            <a:gsLst>
              <a:gs pos="0">
                <a:srgbClr val="FF9300">
                  <a:lumMod val="40000"/>
                  <a:lumOff val="60000"/>
                </a:srgbClr>
              </a:gs>
              <a:gs pos="47000">
                <a:srgbClr val="FF9C19">
                  <a:lumMod val="45000"/>
                  <a:lumOff val="55000"/>
                </a:srgbClr>
              </a:gs>
              <a:gs pos="100000">
                <a:srgbClr val="FFA52D">
                  <a:lumMod val="50000"/>
                  <a:lumOff val="50000"/>
                </a:srgb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ysClr val="window" lastClr="FFFFFF"/>
              </a:solidFill>
              <a:latin typeface="Calibri"/>
              <a:ea typeface="宋体"/>
            </a:endParaRPr>
          </a:p>
        </p:txBody>
      </p:sp>
      <p:sp>
        <p:nvSpPr>
          <p:cNvPr id="11" name="矩形 2"/>
          <p:cNvSpPr/>
          <p:nvPr userDrawn="1"/>
        </p:nvSpPr>
        <p:spPr>
          <a:xfrm>
            <a:off x="1" y="2188757"/>
            <a:ext cx="2976687" cy="1312251"/>
          </a:xfrm>
          <a:custGeom>
            <a:avLst/>
            <a:gdLst>
              <a:gd name="connsiteX0" fmla="*/ 0 w 2976687"/>
              <a:gd name="connsiteY0" fmla="*/ 0 h 1312251"/>
              <a:gd name="connsiteX1" fmla="*/ 2953241 w 2976687"/>
              <a:gd name="connsiteY1" fmla="*/ 808196 h 1312251"/>
              <a:gd name="connsiteX2" fmla="*/ 2976687 w 2976687"/>
              <a:gd name="connsiteY2" fmla="*/ 1312251 h 1312251"/>
              <a:gd name="connsiteX3" fmla="*/ 0 w 2976687"/>
              <a:gd name="connsiteY3" fmla="*/ 769898 h 1312251"/>
              <a:gd name="connsiteX4" fmla="*/ 0 w 2976687"/>
              <a:gd name="connsiteY4" fmla="*/ 0 h 1312251"/>
              <a:gd name="connsiteX0" fmla="*/ 0 w 2976687"/>
              <a:gd name="connsiteY0" fmla="*/ 0 h 1312251"/>
              <a:gd name="connsiteX1" fmla="*/ 2953241 w 2976687"/>
              <a:gd name="connsiteY1" fmla="*/ 808196 h 1312251"/>
              <a:gd name="connsiteX2" fmla="*/ 2976687 w 2976687"/>
              <a:gd name="connsiteY2" fmla="*/ 1312251 h 1312251"/>
              <a:gd name="connsiteX3" fmla="*/ 0 w 2976687"/>
              <a:gd name="connsiteY3" fmla="*/ 664390 h 1312251"/>
              <a:gd name="connsiteX4" fmla="*/ 0 w 2976687"/>
              <a:gd name="connsiteY4" fmla="*/ 0 h 1312251"/>
              <a:gd name="connsiteX0" fmla="*/ 0 w 2976687"/>
              <a:gd name="connsiteY0" fmla="*/ 0 h 1312251"/>
              <a:gd name="connsiteX1" fmla="*/ 2953241 w 2976687"/>
              <a:gd name="connsiteY1" fmla="*/ 808196 h 1312251"/>
              <a:gd name="connsiteX2" fmla="*/ 2976687 w 2976687"/>
              <a:gd name="connsiteY2" fmla="*/ 1312251 h 1312251"/>
              <a:gd name="connsiteX3" fmla="*/ 0 w 2976687"/>
              <a:gd name="connsiteY3" fmla="*/ 711282 h 1312251"/>
              <a:gd name="connsiteX4" fmla="*/ 0 w 2976687"/>
              <a:gd name="connsiteY4" fmla="*/ 0 h 1312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6687" h="1312251">
                <a:moveTo>
                  <a:pt x="0" y="0"/>
                </a:moveTo>
                <a:lnTo>
                  <a:pt x="2953241" y="808196"/>
                </a:lnTo>
                <a:lnTo>
                  <a:pt x="2976687" y="1312251"/>
                </a:lnTo>
                <a:lnTo>
                  <a:pt x="0" y="711282"/>
                </a:lnTo>
                <a:lnTo>
                  <a:pt x="0" y="0"/>
                </a:lnTo>
                <a:close/>
              </a:path>
            </a:pathLst>
          </a:custGeom>
          <a:gradFill flip="none" rotWithShape="1">
            <a:gsLst>
              <a:gs pos="0">
                <a:srgbClr val="FF9300">
                  <a:lumMod val="40000"/>
                  <a:lumOff val="60000"/>
                </a:srgbClr>
              </a:gs>
              <a:gs pos="47000">
                <a:srgbClr val="FF9C19">
                  <a:lumMod val="45000"/>
                  <a:lumOff val="55000"/>
                </a:srgbClr>
              </a:gs>
              <a:gs pos="100000">
                <a:srgbClr val="FFA52D">
                  <a:lumMod val="50000"/>
                  <a:lumOff val="50000"/>
                </a:srgb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ysClr val="window" lastClr="FFFFFF"/>
              </a:solidFill>
              <a:latin typeface="Calibri"/>
              <a:ea typeface="宋体"/>
            </a:endParaRPr>
          </a:p>
        </p:txBody>
      </p:sp>
      <p:sp>
        <p:nvSpPr>
          <p:cNvPr id="12" name="矩形 2"/>
          <p:cNvSpPr/>
          <p:nvPr userDrawn="1"/>
        </p:nvSpPr>
        <p:spPr>
          <a:xfrm>
            <a:off x="-11724" y="2878159"/>
            <a:ext cx="2976687" cy="1112800"/>
          </a:xfrm>
          <a:custGeom>
            <a:avLst/>
            <a:gdLst>
              <a:gd name="connsiteX0" fmla="*/ 0 w 2976687"/>
              <a:gd name="connsiteY0" fmla="*/ 0 h 1159692"/>
              <a:gd name="connsiteX1" fmla="*/ 2976687 w 2976687"/>
              <a:gd name="connsiteY1" fmla="*/ 632188 h 1159692"/>
              <a:gd name="connsiteX2" fmla="*/ 2964963 w 2976687"/>
              <a:gd name="connsiteY2" fmla="*/ 1159692 h 1159692"/>
              <a:gd name="connsiteX3" fmla="*/ 11723 w 2976687"/>
              <a:gd name="connsiteY3" fmla="*/ 781870 h 1159692"/>
              <a:gd name="connsiteX4" fmla="*/ 0 w 2976687"/>
              <a:gd name="connsiteY4" fmla="*/ 0 h 1159692"/>
              <a:gd name="connsiteX0" fmla="*/ 0 w 2976687"/>
              <a:gd name="connsiteY0" fmla="*/ 0 h 1159692"/>
              <a:gd name="connsiteX1" fmla="*/ 2976687 w 2976687"/>
              <a:gd name="connsiteY1" fmla="*/ 632188 h 1159692"/>
              <a:gd name="connsiteX2" fmla="*/ 2964963 w 2976687"/>
              <a:gd name="connsiteY2" fmla="*/ 1159692 h 1159692"/>
              <a:gd name="connsiteX3" fmla="*/ 11723 w 2976687"/>
              <a:gd name="connsiteY3" fmla="*/ 899100 h 1159692"/>
              <a:gd name="connsiteX4" fmla="*/ 0 w 2976687"/>
              <a:gd name="connsiteY4" fmla="*/ 0 h 1159692"/>
              <a:gd name="connsiteX0" fmla="*/ 0 w 2976687"/>
              <a:gd name="connsiteY0" fmla="*/ 0 h 1112800"/>
              <a:gd name="connsiteX1" fmla="*/ 2976687 w 2976687"/>
              <a:gd name="connsiteY1" fmla="*/ 585296 h 1112800"/>
              <a:gd name="connsiteX2" fmla="*/ 2964963 w 2976687"/>
              <a:gd name="connsiteY2" fmla="*/ 1112800 h 1112800"/>
              <a:gd name="connsiteX3" fmla="*/ 11723 w 2976687"/>
              <a:gd name="connsiteY3" fmla="*/ 852208 h 1112800"/>
              <a:gd name="connsiteX4" fmla="*/ 0 w 2976687"/>
              <a:gd name="connsiteY4" fmla="*/ 0 h 1112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6687" h="1112800">
                <a:moveTo>
                  <a:pt x="0" y="0"/>
                </a:moveTo>
                <a:lnTo>
                  <a:pt x="2976687" y="585296"/>
                </a:lnTo>
                <a:lnTo>
                  <a:pt x="2964963" y="1112800"/>
                </a:lnTo>
                <a:cubicBezTo>
                  <a:pt x="1980550" y="975136"/>
                  <a:pt x="996136" y="989872"/>
                  <a:pt x="11723" y="852208"/>
                </a:cubicBezTo>
                <a:cubicBezTo>
                  <a:pt x="11723" y="626754"/>
                  <a:pt x="0" y="225454"/>
                  <a:pt x="0" y="0"/>
                </a:cubicBezTo>
                <a:close/>
              </a:path>
            </a:pathLst>
          </a:custGeom>
          <a:gradFill flip="none" rotWithShape="1">
            <a:gsLst>
              <a:gs pos="0">
                <a:srgbClr val="FF9300"/>
              </a:gs>
              <a:gs pos="47000">
                <a:srgbClr val="FF9C19"/>
              </a:gs>
              <a:gs pos="100000">
                <a:srgbClr val="FFA52D"/>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ysClr val="window" lastClr="FFFFFF"/>
              </a:solidFill>
              <a:latin typeface="Calibri"/>
              <a:ea typeface="宋体"/>
            </a:endParaRPr>
          </a:p>
        </p:txBody>
      </p:sp>
      <p:sp>
        <p:nvSpPr>
          <p:cNvPr id="18" name="五边形 17"/>
          <p:cNvSpPr/>
          <p:nvPr userDrawn="1"/>
        </p:nvSpPr>
        <p:spPr>
          <a:xfrm>
            <a:off x="2964964" y="2468576"/>
            <a:ext cx="2543140" cy="504056"/>
          </a:xfrm>
          <a:prstGeom prst="homePlate">
            <a:avLst/>
          </a:prstGeom>
          <a:gradFill flip="none" rotWithShape="1">
            <a:gsLst>
              <a:gs pos="0">
                <a:srgbClr val="FF9300"/>
              </a:gs>
              <a:gs pos="20000">
                <a:srgbClr val="FF9C19"/>
              </a:gs>
              <a:gs pos="100000">
                <a:srgbClr val="FFA52D"/>
              </a:gs>
            </a:gsLst>
            <a:lin ang="0" scaled="1"/>
            <a:tileRect/>
          </a:gra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0" name="五边形 19"/>
          <p:cNvSpPr/>
          <p:nvPr userDrawn="1"/>
        </p:nvSpPr>
        <p:spPr>
          <a:xfrm>
            <a:off x="2964964" y="3476688"/>
            <a:ext cx="2543140" cy="504056"/>
          </a:xfrm>
          <a:prstGeom prst="homePlate">
            <a:avLst/>
          </a:prstGeom>
          <a:gradFill flip="none" rotWithShape="1">
            <a:gsLst>
              <a:gs pos="0">
                <a:srgbClr val="FF9300"/>
              </a:gs>
              <a:gs pos="20000">
                <a:srgbClr val="FF9C19"/>
              </a:gs>
              <a:gs pos="100000">
                <a:srgbClr val="FFA52D"/>
              </a:gs>
            </a:gsLst>
            <a:lin ang="0" scaled="1"/>
            <a:tileRect/>
          </a:gra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ysClr val="window" lastClr="FFFFFF"/>
              </a:solidFill>
              <a:latin typeface="Calibri"/>
              <a:ea typeface="宋体"/>
            </a:endParaRPr>
          </a:p>
        </p:txBody>
      </p:sp>
      <p:sp>
        <p:nvSpPr>
          <p:cNvPr id="24" name="矩形 23"/>
          <p:cNvSpPr/>
          <p:nvPr userDrawn="1"/>
        </p:nvSpPr>
        <p:spPr>
          <a:xfrm rot="5400000">
            <a:off x="-207640" y="3648244"/>
            <a:ext cx="6336000" cy="36000"/>
          </a:xfrm>
          <a:prstGeom prst="rect">
            <a:avLst/>
          </a:prstGeom>
          <a:gradFill>
            <a:gsLst>
              <a:gs pos="49628">
                <a:srgbClr val="FF9504"/>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6" name="五边形 25"/>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ysClr val="window" lastClr="FFFFFF"/>
              </a:solidFill>
              <a:latin typeface="Calibri"/>
              <a:ea typeface="宋体"/>
            </a:endParaRPr>
          </a:p>
        </p:txBody>
      </p:sp>
      <p:sp>
        <p:nvSpPr>
          <p:cNvPr id="25" name="TextBox 15"/>
          <p:cNvSpPr txBox="1"/>
          <p:nvPr userDrawn="1"/>
        </p:nvSpPr>
        <p:spPr>
          <a:xfrm>
            <a:off x="11379831" y="6032823"/>
            <a:ext cx="650430" cy="338554"/>
          </a:xfrm>
          <a:prstGeom prst="rect">
            <a:avLst/>
          </a:prstGeom>
          <a:noFill/>
        </p:spPr>
        <p:txBody>
          <a:bodyPr wrap="square" rtlCol="0">
            <a:spAutoFit/>
          </a:bodyPr>
          <a:lstStyle/>
          <a:p>
            <a:pPr algn="ctr"/>
            <a:fld id="{2EEF1883-7A0E-4F66-9932-E581691AD397}" type="slidenum">
              <a:rPr lang="zh-CN" altLang="en-US" sz="16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6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7" name="椭圆 26"/>
          <p:cNvSpPr/>
          <p:nvPr userDrawn="1"/>
        </p:nvSpPr>
        <p:spPr>
          <a:xfrm>
            <a:off x="9987607" y="188640"/>
            <a:ext cx="1944216" cy="1944216"/>
          </a:xfrm>
          <a:prstGeom prst="ellipse">
            <a:avLst/>
          </a:prstGeom>
          <a:solidFill>
            <a:srgbClr val="FF93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sp>
        <p:nvSpPr>
          <p:cNvPr id="7" name="矩形 6"/>
          <p:cNvSpPr/>
          <p:nvPr userDrawn="1"/>
        </p:nvSpPr>
        <p:spPr>
          <a:xfrm>
            <a:off x="0" y="0"/>
            <a:ext cx="12198350" cy="68580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椭圆 8"/>
          <p:cNvSpPr/>
          <p:nvPr userDrawn="1"/>
        </p:nvSpPr>
        <p:spPr>
          <a:xfrm>
            <a:off x="9987607" y="188640"/>
            <a:ext cx="1944216" cy="1944216"/>
          </a:xfrm>
          <a:prstGeom prst="ellipse">
            <a:avLst/>
          </a:prstGeom>
          <a:solidFill>
            <a:srgbClr val="FF93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zh-CN" altLang="en-US"/>
          </a:p>
        </p:txBody>
      </p:sp>
      <p:sp>
        <p:nvSpPr>
          <p:cNvPr id="12" name="五边形 11"/>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ysClr val="window" lastClr="FFFFFF"/>
              </a:solidFill>
              <a:latin typeface="Calibri"/>
              <a:ea typeface="宋体"/>
            </a:endParaRPr>
          </a:p>
        </p:txBody>
      </p:sp>
      <p:sp>
        <p:nvSpPr>
          <p:cNvPr id="13" name="TextBox 15"/>
          <p:cNvSpPr txBox="1"/>
          <p:nvPr userDrawn="1"/>
        </p:nvSpPr>
        <p:spPr>
          <a:xfrm>
            <a:off x="11379831" y="6032823"/>
            <a:ext cx="650430" cy="338554"/>
          </a:xfrm>
          <a:prstGeom prst="rect">
            <a:avLst/>
          </a:prstGeom>
          <a:noFill/>
        </p:spPr>
        <p:txBody>
          <a:bodyPr wrap="square" rtlCol="0">
            <a:spAutoFit/>
          </a:bodyPr>
          <a:lstStyle/>
          <a:p>
            <a:pPr algn="ctr"/>
            <a:fld id="{2EEF1883-7A0E-4F66-9932-E581691AD397}" type="slidenum">
              <a:rPr lang="zh-CN" altLang="en-US" sz="16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6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第一章">
    <p:spTree>
      <p:nvGrpSpPr>
        <p:cNvPr id="1" name=""/>
        <p:cNvGrpSpPr/>
        <p:nvPr/>
      </p:nvGrpSpPr>
      <p:grpSpPr>
        <a:xfrm>
          <a:off x="0" y="0"/>
          <a:ext cx="0" cy="0"/>
          <a:chOff x="0" y="0"/>
          <a:chExt cx="0" cy="0"/>
        </a:xfrm>
      </p:grpSpPr>
      <p:sp>
        <p:nvSpPr>
          <p:cNvPr id="2" name="矩形 1"/>
          <p:cNvSpPr/>
          <p:nvPr userDrawn="1"/>
        </p:nvSpPr>
        <p:spPr>
          <a:xfrm>
            <a:off x="0" y="692696"/>
            <a:ext cx="12198350" cy="7200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userDrawn="1"/>
        </p:nvSpPr>
        <p:spPr>
          <a:xfrm>
            <a:off x="698575" y="692696"/>
            <a:ext cx="936104" cy="72008"/>
          </a:xfrm>
          <a:prstGeom prst="rect">
            <a:avLst/>
          </a:prstGeom>
          <a:solidFill>
            <a:srgbClr val="FF9600"/>
          </a:solidFill>
          <a:ln>
            <a:solidFill>
              <a:srgbClr val="FF9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4" name="对角圆角矩形 3"/>
          <p:cNvSpPr/>
          <p:nvPr userDrawn="1"/>
        </p:nvSpPr>
        <p:spPr>
          <a:xfrm>
            <a:off x="9321603" y="224696"/>
            <a:ext cx="1260000" cy="468000"/>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800" dirty="0" smtClean="0">
                <a:latin typeface="微软雅黑" pitchFamily="34" charset="-122"/>
                <a:ea typeface="微软雅黑" pitchFamily="34" charset="-122"/>
              </a:rPr>
              <a:t>图形运用</a:t>
            </a: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对角圆角矩形 2"/>
          <p:cNvSpPr/>
          <p:nvPr userDrawn="1"/>
        </p:nvSpPr>
        <p:spPr>
          <a:xfrm>
            <a:off x="10527807" y="224696"/>
            <a:ext cx="1260000" cy="468000"/>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800" dirty="0" smtClean="0">
                <a:latin typeface="微软雅黑" pitchFamily="34" charset="-122"/>
                <a:ea typeface="微软雅黑" pitchFamily="34" charset="-122"/>
              </a:rPr>
              <a:t>具体设计</a:t>
            </a: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7" name="矩形 6"/>
          <p:cNvSpPr/>
          <p:nvPr userDrawn="1"/>
        </p:nvSpPr>
        <p:spPr>
          <a:xfrm>
            <a:off x="0" y="872728"/>
            <a:ext cx="12198350" cy="144000"/>
          </a:xfrm>
          <a:prstGeom prst="rect">
            <a:avLst/>
          </a:prstGeom>
          <a:solidFill>
            <a:srgbClr val="212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对角圆角矩形 8"/>
          <p:cNvSpPr/>
          <p:nvPr userDrawn="1"/>
        </p:nvSpPr>
        <p:spPr>
          <a:xfrm>
            <a:off x="8115399" y="224696"/>
            <a:ext cx="1260000" cy="468000"/>
          </a:xfrm>
          <a:prstGeom prst="round2Diag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800" dirty="0" smtClean="0">
                <a:solidFill>
                  <a:schemeClr val="tx1">
                    <a:lumMod val="65000"/>
                    <a:lumOff val="35000"/>
                  </a:schemeClr>
                </a:solidFill>
                <a:latin typeface="微软雅黑" pitchFamily="34" charset="-122"/>
                <a:ea typeface="微软雅黑" pitchFamily="34" charset="-122"/>
              </a:rPr>
              <a:t>布局之美</a:t>
            </a:r>
            <a:endParaRPr lang="zh-CN" altLang="en-US" sz="1800" dirty="0">
              <a:solidFill>
                <a:schemeClr val="tx1">
                  <a:lumMod val="65000"/>
                  <a:lumOff val="35000"/>
                </a:schemeClr>
              </a:solidFill>
              <a:latin typeface="微软雅黑" pitchFamily="34" charset="-122"/>
              <a:ea typeface="微软雅黑" pitchFamily="34" charset="-122"/>
            </a:endParaRPr>
          </a:p>
        </p:txBody>
      </p:sp>
      <p:sp>
        <p:nvSpPr>
          <p:cNvPr id="2" name="矩形 1"/>
          <p:cNvSpPr/>
          <p:nvPr userDrawn="1"/>
        </p:nvSpPr>
        <p:spPr>
          <a:xfrm>
            <a:off x="788618" y="872728"/>
            <a:ext cx="612000" cy="144000"/>
          </a:xfrm>
          <a:prstGeom prst="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4"/>
          <p:cNvSpPr>
            <a:spLocks noChangeAspect="1"/>
          </p:cNvSpPr>
          <p:nvPr userDrawn="1"/>
        </p:nvSpPr>
        <p:spPr bwMode="auto">
          <a:xfrm>
            <a:off x="813034" y="116632"/>
            <a:ext cx="563168" cy="720000"/>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FF930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矩形 18"/>
          <p:cNvSpPr/>
          <p:nvPr userDrawn="1"/>
        </p:nvSpPr>
        <p:spPr>
          <a:xfrm>
            <a:off x="698575" y="207610"/>
            <a:ext cx="792087" cy="369332"/>
          </a:xfrm>
          <a:prstGeom prst="rect">
            <a:avLst/>
          </a:prstGeom>
        </p:spPr>
        <p:txBody>
          <a:bodyPr/>
          <a:lstStyle/>
          <a:p>
            <a:pPr algn="ctr">
              <a:defRPr/>
            </a:pPr>
            <a:r>
              <a:rPr lang="zh-CN" altLang="en-US" sz="1800" dirty="0" smtClean="0">
                <a:solidFill>
                  <a:schemeClr val="tx1">
                    <a:lumMod val="75000"/>
                    <a:lumOff val="25000"/>
                  </a:schemeClr>
                </a:solidFill>
                <a:latin typeface="Arial Unicode MS" pitchFamily="34" charset="-122"/>
                <a:ea typeface="Arial Unicode MS" pitchFamily="34" charset="-122"/>
                <a:cs typeface="Arial Unicode MS" pitchFamily="34" charset="-122"/>
              </a:rPr>
              <a:t> </a:t>
            </a:r>
            <a:fld id="{2EEF1883-7A0E-4F66-9932-E581691AD397}" type="slidenum">
              <a:rPr lang="zh-CN" altLang="en-US" sz="1800">
                <a:solidFill>
                  <a:schemeClr val="bg1"/>
                </a:solidFill>
                <a:latin typeface="Arial Unicode MS" pitchFamily="34" charset="-122"/>
                <a:ea typeface="Arial Unicode MS" pitchFamily="34" charset="-122"/>
                <a:cs typeface="Arial Unicode MS" pitchFamily="34" charset="-122"/>
              </a:rPr>
              <a:pPr algn="ctr">
                <a:defRPr/>
              </a:pPr>
              <a:t>‹#›</a:t>
            </a:fld>
            <a:r>
              <a:rPr lang="zh-CN" altLang="en-US" sz="1800" dirty="0">
                <a:solidFill>
                  <a:schemeClr val="tx1">
                    <a:lumMod val="75000"/>
                    <a:lumOff val="25000"/>
                  </a:schemeClr>
                </a:solidFill>
                <a:latin typeface="Arial Unicode MS" pitchFamily="34" charset="-122"/>
                <a:ea typeface="Arial Unicode MS" pitchFamily="34" charset="-122"/>
                <a:cs typeface="Arial Unicode MS" pitchFamily="34" charset="-122"/>
              </a:rPr>
              <a:t>  </a:t>
            </a:r>
          </a:p>
        </p:txBody>
      </p:sp>
      <p:sp>
        <p:nvSpPr>
          <p:cNvPr id="20" name="对角圆角矩形 19"/>
          <p:cNvSpPr/>
          <p:nvPr userDrawn="1"/>
        </p:nvSpPr>
        <p:spPr>
          <a:xfrm>
            <a:off x="9321603" y="224696"/>
            <a:ext cx="1260000" cy="468000"/>
          </a:xfrm>
          <a:prstGeom prst="round2Diag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dirty="0" smtClean="0">
                <a:solidFill>
                  <a:schemeClr val="tx1">
                    <a:lumMod val="65000"/>
                    <a:lumOff val="35000"/>
                  </a:schemeClr>
                </a:solidFill>
                <a:latin typeface="微软雅黑" pitchFamily="34" charset="-122"/>
                <a:ea typeface="微软雅黑" pitchFamily="34" charset="-122"/>
              </a:rPr>
              <a:t>图形运用</a:t>
            </a:r>
          </a:p>
        </p:txBody>
      </p:sp>
      <p:sp>
        <p:nvSpPr>
          <p:cNvPr id="21" name="对角圆角矩形 20"/>
          <p:cNvSpPr/>
          <p:nvPr userDrawn="1"/>
        </p:nvSpPr>
        <p:spPr>
          <a:xfrm>
            <a:off x="10527807" y="224696"/>
            <a:ext cx="1260000" cy="468000"/>
          </a:xfrm>
          <a:prstGeom prst="round2Diag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dirty="0" smtClean="0">
                <a:solidFill>
                  <a:schemeClr val="tx1">
                    <a:lumMod val="65000"/>
                    <a:lumOff val="35000"/>
                  </a:schemeClr>
                </a:solidFill>
                <a:latin typeface="微软雅黑" pitchFamily="34" charset="-122"/>
                <a:ea typeface="微软雅黑" pitchFamily="34" charset="-122"/>
              </a:rPr>
              <a:t>具体设计</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image" Target="../media/image35.png"/><Relationship Id="rId1" Type="http://schemas.openxmlformats.org/officeDocument/2006/relationships/slideLayout" Target="../slideLayouts/slideLayout4.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 Id="rId9"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hyperlink" Target="http://www.coreldrawchina.com/" TargetMode="External"/><Relationship Id="rId1" Type="http://schemas.openxmlformats.org/officeDocument/2006/relationships/slideLayout" Target="../slideLayouts/slideLayout4.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1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4.xml"/><Relationship Id="rId5" Type="http://schemas.openxmlformats.org/officeDocument/2006/relationships/image" Target="../media/image51.png"/><Relationship Id="rId4" Type="http://schemas.openxmlformats.org/officeDocument/2006/relationships/image" Target="../media/image50.png"/></Relationships>
</file>

<file path=ppt/slides/_rels/slide15.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53.png"/><Relationship Id="rId7" Type="http://schemas.openxmlformats.org/officeDocument/2006/relationships/image" Target="../media/image57.png"/><Relationship Id="rId2" Type="http://schemas.openxmlformats.org/officeDocument/2006/relationships/image" Target="../media/image52.png"/><Relationship Id="rId1" Type="http://schemas.openxmlformats.org/officeDocument/2006/relationships/slideLayout" Target="../slideLayouts/slideLayout4.xml"/><Relationship Id="rId6" Type="http://schemas.openxmlformats.org/officeDocument/2006/relationships/image" Target="../media/image56.png"/><Relationship Id="rId11" Type="http://schemas.openxmlformats.org/officeDocument/2006/relationships/image" Target="../media/image61.png"/><Relationship Id="rId5" Type="http://schemas.openxmlformats.org/officeDocument/2006/relationships/image" Target="../media/image55.png"/><Relationship Id="rId10" Type="http://schemas.openxmlformats.org/officeDocument/2006/relationships/image" Target="../media/image60.png"/><Relationship Id="rId4" Type="http://schemas.openxmlformats.org/officeDocument/2006/relationships/image" Target="../media/image54.png"/><Relationship Id="rId9" Type="http://schemas.openxmlformats.org/officeDocument/2006/relationships/image" Target="../media/image59.png"/></Relationships>
</file>

<file path=ppt/slides/_rels/slide16.xml.rels><?xml version="1.0" encoding="UTF-8" standalone="yes"?>
<Relationships xmlns="http://schemas.openxmlformats.org/package/2006/relationships"><Relationship Id="rId3" Type="http://schemas.openxmlformats.org/officeDocument/2006/relationships/image" Target="../media/image63.png"/><Relationship Id="rId7" Type="http://schemas.openxmlformats.org/officeDocument/2006/relationships/image" Target="../media/image67.png"/><Relationship Id="rId2" Type="http://schemas.openxmlformats.org/officeDocument/2006/relationships/image" Target="../media/image62.png"/><Relationship Id="rId1" Type="http://schemas.openxmlformats.org/officeDocument/2006/relationships/slideLayout" Target="../slideLayouts/slideLayout4.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17.xml.rels><?xml version="1.0" encoding="UTF-8" standalone="yes"?>
<Relationships xmlns="http://schemas.openxmlformats.org/package/2006/relationships"><Relationship Id="rId3" Type="http://schemas.openxmlformats.org/officeDocument/2006/relationships/image" Target="../media/image69.png"/><Relationship Id="rId7" Type="http://schemas.openxmlformats.org/officeDocument/2006/relationships/image" Target="../media/image73.png"/><Relationship Id="rId2" Type="http://schemas.openxmlformats.org/officeDocument/2006/relationships/image" Target="../media/image68.png"/><Relationship Id="rId1" Type="http://schemas.openxmlformats.org/officeDocument/2006/relationships/slideLayout" Target="../slideLayouts/slideLayout4.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s>
</file>

<file path=ppt/slides/_rels/slide18.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4.xml"/><Relationship Id="rId5" Type="http://schemas.openxmlformats.org/officeDocument/2006/relationships/image" Target="../media/image77.png"/><Relationship Id="rId4" Type="http://schemas.openxmlformats.org/officeDocument/2006/relationships/image" Target="../media/image76.png"/></Relationships>
</file>

<file path=ppt/slides/_rels/slide19.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4.xml"/><Relationship Id="rId4" Type="http://schemas.openxmlformats.org/officeDocument/2006/relationships/image" Target="../media/image80.png"/></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8" Type="http://schemas.openxmlformats.org/officeDocument/2006/relationships/image" Target="../media/image88.png"/><Relationship Id="rId3" Type="http://schemas.openxmlformats.org/officeDocument/2006/relationships/image" Target="../media/image83.png"/><Relationship Id="rId7" Type="http://schemas.openxmlformats.org/officeDocument/2006/relationships/image" Target="../media/image87.png"/><Relationship Id="rId2" Type="http://schemas.openxmlformats.org/officeDocument/2006/relationships/image" Target="../media/image82.png"/><Relationship Id="rId1" Type="http://schemas.openxmlformats.org/officeDocument/2006/relationships/slideLayout" Target="../slideLayouts/slideLayout4.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84.png"/></Relationships>
</file>

<file path=ppt/slides/_rels/slide23.xml.rels><?xml version="1.0" encoding="UTF-8" standalone="yes"?>
<Relationships xmlns="http://schemas.openxmlformats.org/package/2006/relationships"><Relationship Id="rId8" Type="http://schemas.openxmlformats.org/officeDocument/2006/relationships/image" Target="../media/image95.png"/><Relationship Id="rId3" Type="http://schemas.openxmlformats.org/officeDocument/2006/relationships/image" Target="../media/image90.png"/><Relationship Id="rId7" Type="http://schemas.openxmlformats.org/officeDocument/2006/relationships/image" Target="../media/image94.png"/><Relationship Id="rId2" Type="http://schemas.openxmlformats.org/officeDocument/2006/relationships/image" Target="../media/image89.png"/><Relationship Id="rId1" Type="http://schemas.openxmlformats.org/officeDocument/2006/relationships/slideLayout" Target="../slideLayouts/slideLayout4.xml"/><Relationship Id="rId6" Type="http://schemas.openxmlformats.org/officeDocument/2006/relationships/image" Target="../media/image93.png"/><Relationship Id="rId5" Type="http://schemas.openxmlformats.org/officeDocument/2006/relationships/image" Target="../media/image92.png"/><Relationship Id="rId4" Type="http://schemas.openxmlformats.org/officeDocument/2006/relationships/image" Target="../media/image9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4.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4.xml"/><Relationship Id="rId5" Type="http://schemas.openxmlformats.org/officeDocument/2006/relationships/image" Target="../media/image21.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4.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9.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image" Target="../media/image27.png"/><Relationship Id="rId1" Type="http://schemas.openxmlformats.org/officeDocument/2006/relationships/slideLayout" Target="../slideLayouts/slideLayout4.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 Id="rId9" Type="http://schemas.openxmlformats.org/officeDocument/2006/relationships/image" Target="../media/image3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108300" y="15214"/>
            <a:ext cx="1462260" cy="184666"/>
          </a:xfrm>
          <a:prstGeom prst="rect">
            <a:avLst/>
          </a:prstGeom>
        </p:spPr>
        <p:txBody>
          <a:bodyPr wrap="none">
            <a:spAutoFit/>
          </a:bodyPr>
          <a:lstStyle/>
          <a:p>
            <a:r>
              <a:rPr lang="en-US" altLang="zh-CN" sz="600" dirty="0">
                <a:solidFill>
                  <a:schemeClr val="bg1"/>
                </a:solidFill>
              </a:rPr>
              <a:t>PPT</a:t>
            </a:r>
            <a:r>
              <a:rPr lang="zh-CN" altLang="en-US" sz="600" dirty="0">
                <a:solidFill>
                  <a:schemeClr val="bg1"/>
                </a:solidFill>
              </a:rPr>
              <a:t>模板下载：</a:t>
            </a:r>
            <a:r>
              <a:rPr lang="en-US" altLang="zh-CN" sz="600" dirty="0">
                <a:solidFill>
                  <a:schemeClr val="bg1"/>
                </a:solidFill>
              </a:rPr>
              <a:t>www.1ppt.com/moban/ </a:t>
            </a:r>
            <a:endParaRPr lang="zh-CN" altLang="en-US" sz="700" dirty="0">
              <a:solidFill>
                <a:schemeClr val="bg1"/>
              </a:solidFill>
            </a:endParaRPr>
          </a:p>
        </p:txBody>
      </p:sp>
      <p:sp>
        <p:nvSpPr>
          <p:cNvPr id="2" name="TextBox 1"/>
          <p:cNvSpPr txBox="1"/>
          <p:nvPr/>
        </p:nvSpPr>
        <p:spPr>
          <a:xfrm>
            <a:off x="4731023" y="5652537"/>
            <a:ext cx="3960440" cy="584775"/>
          </a:xfrm>
          <a:prstGeom prst="rect">
            <a:avLst/>
          </a:prstGeom>
          <a:noFill/>
        </p:spPr>
        <p:txBody>
          <a:bodyPr wrap="square" rtlCol="0">
            <a:spAutoFit/>
          </a:bodyPr>
          <a:lstStyle/>
          <a:p>
            <a:r>
              <a:rPr lang="zh-CN" altLang="zh-CN" sz="3200" b="1" dirty="0">
                <a:solidFill>
                  <a:schemeClr val="accent6">
                    <a:lumMod val="75000"/>
                  </a:schemeClr>
                </a:solidFill>
              </a:rPr>
              <a:t>绘制和</a:t>
            </a:r>
            <a:r>
              <a:rPr lang="zh-CN" altLang="zh-CN" sz="3200" b="1" dirty="0">
                <a:solidFill>
                  <a:schemeClr val="bg1"/>
                </a:solidFill>
              </a:rPr>
              <a:t>编辑曲</a:t>
            </a:r>
            <a:r>
              <a:rPr lang="zh-CN" altLang="zh-CN" sz="3200" b="1" dirty="0">
                <a:solidFill>
                  <a:srgbClr val="F8F8F8"/>
                </a:solidFill>
              </a:rPr>
              <a:t>线</a:t>
            </a:r>
            <a:endParaRPr lang="zh-CN" altLang="en-US" sz="3200" dirty="0">
              <a:solidFill>
                <a:srgbClr val="F8F8F8"/>
              </a:solidFill>
            </a:endParaRPr>
          </a:p>
        </p:txBody>
      </p:sp>
    </p:spTree>
    <p:extLst>
      <p:ext uri="{BB962C8B-B14F-4D97-AF65-F5344CB8AC3E}">
        <p14:creationId xmlns:p14="http://schemas.microsoft.com/office/powerpoint/2010/main" val="427937924"/>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82551" y="1052736"/>
            <a:ext cx="6408712" cy="5355312"/>
          </a:xfrm>
          <a:prstGeom prst="rect">
            <a:avLst/>
          </a:prstGeom>
          <a:noFill/>
        </p:spPr>
        <p:txBody>
          <a:bodyPr wrap="square" rtlCol="0">
            <a:spAutoFit/>
          </a:bodyPr>
          <a:lstStyle/>
          <a:p>
            <a:r>
              <a:rPr lang="en-US" altLang="zh-CN" dirty="0" smtClean="0"/>
              <a:t>2</a:t>
            </a:r>
            <a:r>
              <a:rPr lang="zh-CN" altLang="zh-CN" b="1" dirty="0"/>
              <a:t>环球标志的制作</a:t>
            </a:r>
            <a:endParaRPr lang="zh-CN" altLang="zh-CN" dirty="0"/>
          </a:p>
          <a:p>
            <a:r>
              <a:rPr lang="zh-CN" altLang="zh-CN" dirty="0"/>
              <a:t>【</a:t>
            </a:r>
            <a:r>
              <a:rPr lang="en-US" altLang="zh-CN" dirty="0"/>
              <a:t>Step01</a:t>
            </a:r>
            <a:r>
              <a:rPr lang="zh-CN" altLang="zh-CN" dirty="0"/>
              <a:t>】新建一个宽</a:t>
            </a:r>
            <a:r>
              <a:rPr lang="en-US" altLang="zh-CN" dirty="0"/>
              <a:t>200mm</a:t>
            </a:r>
            <a:r>
              <a:rPr lang="zh-CN" altLang="zh-CN" dirty="0"/>
              <a:t>×</a:t>
            </a:r>
            <a:r>
              <a:rPr lang="en-US" altLang="zh-CN" dirty="0"/>
              <a:t>150mm</a:t>
            </a:r>
            <a:r>
              <a:rPr lang="zh-CN" altLang="zh-CN" dirty="0"/>
              <a:t>的空白文档，设置文档名称为“环球标志”，其他选项可保持不动。</a:t>
            </a:r>
          </a:p>
          <a:p>
            <a:r>
              <a:rPr lang="zh-CN" altLang="zh-CN" dirty="0"/>
              <a:t>【</a:t>
            </a:r>
            <a:r>
              <a:rPr lang="en-US" altLang="zh-CN" dirty="0"/>
              <a:t>Step02</a:t>
            </a:r>
            <a:r>
              <a:rPr lang="zh-CN" altLang="zh-CN" dirty="0"/>
              <a:t>】使用“椭圆工具”按住</a:t>
            </a:r>
            <a:r>
              <a:rPr lang="en-US" altLang="zh-CN" dirty="0"/>
              <a:t>Ctrl</a:t>
            </a:r>
            <a:r>
              <a:rPr lang="zh-CN" altLang="zh-CN" dirty="0"/>
              <a:t>绘制一个正圆，轮廓色为黑色填充色为绿色，如图</a:t>
            </a:r>
            <a:r>
              <a:rPr lang="en-US" altLang="zh-CN" dirty="0"/>
              <a:t>3-29</a:t>
            </a:r>
            <a:r>
              <a:rPr lang="zh-CN" altLang="zh-CN" dirty="0"/>
              <a:t>所示。然后按快捷键</a:t>
            </a:r>
            <a:r>
              <a:rPr lang="en-US" altLang="zh-CN" dirty="0" err="1"/>
              <a:t>Ctrl+D</a:t>
            </a:r>
            <a:r>
              <a:rPr lang="zh-CN" altLang="zh-CN" dirty="0"/>
              <a:t>再制一个同样大小的圆，并移动其位置如图</a:t>
            </a:r>
            <a:r>
              <a:rPr lang="en-US" altLang="zh-CN" dirty="0"/>
              <a:t>3-30</a:t>
            </a:r>
            <a:r>
              <a:rPr lang="zh-CN" altLang="zh-CN" dirty="0"/>
              <a:t>所示。</a:t>
            </a:r>
          </a:p>
          <a:p>
            <a:r>
              <a:rPr lang="zh-CN" altLang="zh-CN" dirty="0"/>
              <a:t>【</a:t>
            </a:r>
            <a:r>
              <a:rPr lang="en-US" altLang="zh-CN" dirty="0"/>
              <a:t>Step03</a:t>
            </a:r>
            <a:r>
              <a:rPr lang="zh-CN" altLang="zh-CN" dirty="0"/>
              <a:t>】使用“选择工具”将两个圆选中，然后执行属性栏上的“移除前面的对象”按钮如图</a:t>
            </a:r>
            <a:r>
              <a:rPr lang="en-US" altLang="zh-CN" dirty="0"/>
              <a:t>3-31</a:t>
            </a:r>
            <a:r>
              <a:rPr lang="zh-CN" altLang="zh-CN" dirty="0"/>
              <a:t>所示，效果如图</a:t>
            </a:r>
            <a:r>
              <a:rPr lang="en-US" altLang="zh-CN" dirty="0"/>
              <a:t>3-32</a:t>
            </a:r>
            <a:r>
              <a:rPr lang="zh-CN" altLang="zh-CN" dirty="0"/>
              <a:t>所示。</a:t>
            </a:r>
          </a:p>
          <a:p>
            <a:r>
              <a:rPr lang="zh-CN" altLang="zh-CN" dirty="0"/>
              <a:t>【</a:t>
            </a:r>
            <a:r>
              <a:rPr lang="en-US" altLang="zh-CN" dirty="0"/>
              <a:t>Step04</a:t>
            </a:r>
            <a:r>
              <a:rPr lang="zh-CN" altLang="zh-CN" dirty="0"/>
              <a:t>】选中椭圆，执行“对象</a:t>
            </a:r>
            <a:r>
              <a:rPr lang="en-US" altLang="zh-CN" dirty="0"/>
              <a:t>\</a:t>
            </a:r>
            <a:r>
              <a:rPr lang="zh-CN" altLang="zh-CN" dirty="0"/>
              <a:t>变换</a:t>
            </a:r>
            <a:r>
              <a:rPr lang="en-US" altLang="zh-CN" dirty="0"/>
              <a:t>\</a:t>
            </a:r>
            <a:r>
              <a:rPr lang="zh-CN" altLang="zh-CN" dirty="0"/>
              <a:t>倾斜”菜单命令，设置水平倾斜</a:t>
            </a:r>
            <a:r>
              <a:rPr lang="en-US" altLang="zh-CN" dirty="0"/>
              <a:t>x</a:t>
            </a:r>
            <a:r>
              <a:rPr lang="zh-CN" altLang="zh-CN" dirty="0"/>
              <a:t>值为</a:t>
            </a:r>
            <a:r>
              <a:rPr lang="en-US" altLang="zh-CN" dirty="0"/>
              <a:t>30</a:t>
            </a:r>
            <a:r>
              <a:rPr lang="zh-CN" altLang="zh-CN" dirty="0"/>
              <a:t>度，竖直倾斜对象</a:t>
            </a:r>
            <a:r>
              <a:rPr lang="en-US" altLang="zh-CN" dirty="0"/>
              <a:t>y</a:t>
            </a:r>
            <a:r>
              <a:rPr lang="zh-CN" altLang="zh-CN" dirty="0"/>
              <a:t>值为</a:t>
            </a:r>
            <a:r>
              <a:rPr lang="en-US" altLang="zh-CN" dirty="0"/>
              <a:t>10</a:t>
            </a:r>
            <a:r>
              <a:rPr lang="zh-CN" altLang="zh-CN" dirty="0"/>
              <a:t>度，“使用锚点”为“左上”，副本为</a:t>
            </a:r>
            <a:r>
              <a:rPr lang="en-US" altLang="zh-CN" dirty="0"/>
              <a:t>2</a:t>
            </a:r>
            <a:r>
              <a:rPr lang="zh-CN" altLang="zh-CN" dirty="0"/>
              <a:t>如图</a:t>
            </a:r>
            <a:r>
              <a:rPr lang="en-US" altLang="zh-CN" dirty="0"/>
              <a:t>3-33</a:t>
            </a:r>
            <a:r>
              <a:rPr lang="zh-CN" altLang="zh-CN" dirty="0"/>
              <a:t>所示。</a:t>
            </a:r>
          </a:p>
          <a:p>
            <a:r>
              <a:rPr lang="zh-CN" altLang="zh-CN" dirty="0"/>
              <a:t>【</a:t>
            </a:r>
            <a:r>
              <a:rPr lang="en-US" altLang="zh-CN" dirty="0"/>
              <a:t>Step05</a:t>
            </a:r>
            <a:r>
              <a:rPr lang="zh-CN" altLang="zh-CN" dirty="0"/>
              <a:t>】然后单击“应用”按钮，效果如图</a:t>
            </a:r>
            <a:r>
              <a:rPr lang="en-US" altLang="zh-CN" dirty="0"/>
              <a:t>3-34</a:t>
            </a:r>
            <a:r>
              <a:rPr lang="zh-CN" altLang="zh-CN" dirty="0"/>
              <a:t>所示。然后将上面图形的填充色改为红色，中间色改为蓝色如图</a:t>
            </a:r>
            <a:r>
              <a:rPr lang="en-US" altLang="zh-CN" dirty="0"/>
              <a:t>3-35</a:t>
            </a:r>
            <a:r>
              <a:rPr lang="zh-CN" altLang="zh-CN" dirty="0"/>
              <a:t>所示，然后将全部形状选中按快捷键</a:t>
            </a:r>
            <a:r>
              <a:rPr lang="en-US" altLang="zh-CN" dirty="0" err="1"/>
              <a:t>Ctrl+G</a:t>
            </a:r>
            <a:r>
              <a:rPr lang="zh-CN" altLang="zh-CN" dirty="0"/>
              <a:t>群组。</a:t>
            </a:r>
          </a:p>
          <a:p>
            <a:r>
              <a:rPr lang="zh-CN" altLang="zh-CN" dirty="0"/>
              <a:t>【</a:t>
            </a:r>
            <a:r>
              <a:rPr lang="en-US" altLang="zh-CN" dirty="0"/>
              <a:t>Step06</a:t>
            </a:r>
            <a:r>
              <a:rPr lang="zh-CN" altLang="zh-CN" dirty="0"/>
              <a:t>】按快捷键</a:t>
            </a:r>
            <a:r>
              <a:rPr lang="en-US" altLang="zh-CN" dirty="0" err="1"/>
              <a:t>Ctrl+D</a:t>
            </a:r>
            <a:r>
              <a:rPr lang="zh-CN" altLang="zh-CN" dirty="0"/>
              <a:t>再制图</a:t>
            </a:r>
            <a:r>
              <a:rPr lang="en-US" altLang="zh-CN" dirty="0"/>
              <a:t>3-35</a:t>
            </a:r>
            <a:r>
              <a:rPr lang="zh-CN" altLang="zh-CN" dirty="0"/>
              <a:t>的图形，然后用“选择工具”将其选中并旋转至图</a:t>
            </a:r>
            <a:r>
              <a:rPr lang="en-US" altLang="zh-CN" dirty="0"/>
              <a:t>3-36</a:t>
            </a:r>
            <a:r>
              <a:rPr lang="zh-CN" altLang="zh-CN" dirty="0"/>
              <a:t>所示形状，自此天使翅膀和环球标志制作完成，只需要添加上合适的文字即可。</a:t>
            </a:r>
          </a:p>
          <a:p>
            <a:endParaRPr lang="zh-CN" altLang="en-US" dirty="0"/>
          </a:p>
        </p:txBody>
      </p:sp>
      <p:pic>
        <p:nvPicPr>
          <p:cNvPr id="132" name="图片 52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891263" y="1220738"/>
            <a:ext cx="11938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0" name="图片 53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523582" y="1196752"/>
            <a:ext cx="1217613" cy="127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 name="图片 53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491663" y="764704"/>
            <a:ext cx="1511300" cy="173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6" name="图片 535"/>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128275" y="3573016"/>
            <a:ext cx="920750"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4" name="图片 537"/>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523582" y="3182987"/>
            <a:ext cx="1992313" cy="1254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 name="图片 539"/>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0922399" y="3732832"/>
            <a:ext cx="1090613" cy="776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9" name="图片 541"/>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7128275" y="5260876"/>
            <a:ext cx="1058862" cy="760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7" name="图片 543"/>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9303040" y="4945813"/>
            <a:ext cx="1620837" cy="1144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文本框 446"/>
          <p:cNvSpPr txBox="1">
            <a:spLocks noChangeArrowheads="1"/>
          </p:cNvSpPr>
          <p:nvPr/>
        </p:nvSpPr>
        <p:spPr bwMode="auto">
          <a:xfrm>
            <a:off x="7024411" y="2503016"/>
            <a:ext cx="927504" cy="401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3-29</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2" name="文本框 446"/>
          <p:cNvSpPr txBox="1">
            <a:spLocks noChangeArrowheads="1"/>
          </p:cNvSpPr>
          <p:nvPr/>
        </p:nvSpPr>
        <p:spPr bwMode="auto">
          <a:xfrm>
            <a:off x="8668636" y="2444184"/>
            <a:ext cx="927504" cy="401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3-30</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3" name="文本框 446"/>
          <p:cNvSpPr txBox="1">
            <a:spLocks noChangeArrowheads="1"/>
          </p:cNvSpPr>
          <p:nvPr/>
        </p:nvSpPr>
        <p:spPr bwMode="auto">
          <a:xfrm>
            <a:off x="10783561" y="2509060"/>
            <a:ext cx="927504" cy="401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3-31</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4" name="文本框 446"/>
          <p:cNvSpPr txBox="1">
            <a:spLocks noChangeArrowheads="1"/>
          </p:cNvSpPr>
          <p:nvPr/>
        </p:nvSpPr>
        <p:spPr bwMode="auto">
          <a:xfrm>
            <a:off x="7121521" y="4308391"/>
            <a:ext cx="927504" cy="401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3-32</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5" name="文本框 446"/>
          <p:cNvSpPr txBox="1">
            <a:spLocks noChangeArrowheads="1"/>
          </p:cNvSpPr>
          <p:nvPr/>
        </p:nvSpPr>
        <p:spPr bwMode="auto">
          <a:xfrm>
            <a:off x="9040697" y="4443156"/>
            <a:ext cx="927504" cy="401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3-33</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6" name="文本框 446"/>
          <p:cNvSpPr txBox="1">
            <a:spLocks noChangeArrowheads="1"/>
          </p:cNvSpPr>
          <p:nvPr/>
        </p:nvSpPr>
        <p:spPr bwMode="auto">
          <a:xfrm>
            <a:off x="11003953" y="4509120"/>
            <a:ext cx="927504" cy="401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3-34</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7" name="文本框 446"/>
          <p:cNvSpPr txBox="1">
            <a:spLocks noChangeArrowheads="1"/>
          </p:cNvSpPr>
          <p:nvPr/>
        </p:nvSpPr>
        <p:spPr bwMode="auto">
          <a:xfrm>
            <a:off x="7202447" y="6079090"/>
            <a:ext cx="927504" cy="401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3-35</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8" name="文本框 446"/>
          <p:cNvSpPr txBox="1">
            <a:spLocks noChangeArrowheads="1"/>
          </p:cNvSpPr>
          <p:nvPr/>
        </p:nvSpPr>
        <p:spPr bwMode="auto">
          <a:xfrm>
            <a:off x="9741195" y="6130949"/>
            <a:ext cx="927504" cy="401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3-36</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9" name="对角圆角矩形 18"/>
          <p:cNvSpPr/>
          <p:nvPr/>
        </p:nvSpPr>
        <p:spPr>
          <a:xfrm>
            <a:off x="7525796" y="260648"/>
            <a:ext cx="1368152"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0360057" y="346863"/>
            <a:ext cx="1799670" cy="261610"/>
          </a:xfrm>
          <a:prstGeom prst="rect">
            <a:avLst/>
          </a:prstGeom>
        </p:spPr>
        <p:txBody>
          <a:bodyPr wrap="square">
            <a:spAutoFit/>
          </a:bodyPr>
          <a:lstStyle/>
          <a:p>
            <a:pPr lvl="0">
              <a:defRPr/>
            </a:pPr>
            <a:r>
              <a:rPr lang="zh-CN" altLang="zh-CN" sz="1100" dirty="0"/>
              <a:t>拼图游戏画</a:t>
            </a:r>
            <a:endParaRPr lang="zh-CN" altLang="en-US" sz="1100" b="1" kern="0" dirty="0">
              <a:solidFill>
                <a:schemeClr val="tx1">
                  <a:lumMod val="65000"/>
                  <a:lumOff val="35000"/>
                </a:schemeClr>
              </a:solidFill>
              <a:latin typeface="微软雅黑" pitchFamily="34" charset="-122"/>
              <a:ea typeface="微软雅黑" pitchFamily="34" charset="-122"/>
            </a:endParaRPr>
          </a:p>
        </p:txBody>
      </p:sp>
      <p:sp>
        <p:nvSpPr>
          <p:cNvPr id="21" name="TextBox 20"/>
          <p:cNvSpPr txBox="1"/>
          <p:nvPr/>
        </p:nvSpPr>
        <p:spPr>
          <a:xfrm>
            <a:off x="7611343" y="326990"/>
            <a:ext cx="1269717" cy="261610"/>
          </a:xfrm>
          <a:prstGeom prst="rect">
            <a:avLst/>
          </a:prstGeom>
          <a:noFill/>
        </p:spPr>
        <p:txBody>
          <a:bodyPr wrap="square" rtlCol="0">
            <a:spAutoFit/>
          </a:bodyPr>
          <a:lstStyle/>
          <a:p>
            <a:r>
              <a:rPr lang="zh-CN" altLang="zh-CN" sz="1100" dirty="0"/>
              <a:t>公司标志设计</a:t>
            </a:r>
            <a:endParaRPr lang="zh-CN" altLang="en-US" sz="1100" b="1" dirty="0">
              <a:latin typeface="微软雅黑" panose="020B0503020204020204" pitchFamily="34" charset="-122"/>
              <a:ea typeface="微软雅黑" panose="020B0503020204020204" pitchFamily="34" charset="-122"/>
            </a:endParaRPr>
          </a:p>
        </p:txBody>
      </p:sp>
      <p:sp>
        <p:nvSpPr>
          <p:cNvPr id="22" name="TextBox 21"/>
          <p:cNvSpPr txBox="1"/>
          <p:nvPr/>
        </p:nvSpPr>
        <p:spPr>
          <a:xfrm>
            <a:off x="9289992" y="346863"/>
            <a:ext cx="1031051" cy="261610"/>
          </a:xfrm>
          <a:prstGeom prst="rect">
            <a:avLst/>
          </a:prstGeom>
          <a:noFill/>
        </p:spPr>
        <p:txBody>
          <a:bodyPr wrap="none" rtlCol="0">
            <a:spAutoFit/>
          </a:bodyPr>
          <a:lstStyle/>
          <a:p>
            <a:r>
              <a:rPr lang="zh-CN" altLang="zh-CN" sz="1100" dirty="0"/>
              <a:t>小闹钟的制作</a:t>
            </a:r>
            <a:endParaRPr lang="zh-CN" altLang="en-US" sz="11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97583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20"/>
                                        </p:tgtEl>
                                        <p:attrNameLst>
                                          <p:attrName>style.visibility</p:attrName>
                                        </p:attrNameLst>
                                      </p:cBhvr>
                                      <p:to>
                                        <p:strVal val="visible"/>
                                      </p:to>
                                    </p:set>
                                    <p:animScale>
                                      <p:cBhvr>
                                        <p:cTn id="7"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0"/>
                                        </p:tgtEl>
                                        <p:attrNameLst>
                                          <p:attrName>ppt_x</p:attrName>
                                          <p:attrName>ppt_y</p:attrName>
                                        </p:attrNameLst>
                                      </p:cBhvr>
                                    </p:animMotion>
                                    <p:animEffect transition="in" filter="fade">
                                      <p:cBhvr>
                                        <p:cTn id="9"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a:stCxn id="9" idx="6"/>
          </p:cNvCxnSpPr>
          <p:nvPr/>
        </p:nvCxnSpPr>
        <p:spPr>
          <a:xfrm>
            <a:off x="3902931" y="3429000"/>
            <a:ext cx="5436004" cy="0"/>
          </a:xfrm>
          <a:prstGeom prst="line">
            <a:avLst/>
          </a:prstGeom>
          <a:noFill/>
          <a:ln w="57150">
            <a:solidFill>
              <a:srgbClr val="FF9300"/>
            </a:solidFill>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3" name="矩形 2"/>
          <p:cNvSpPr/>
          <p:nvPr/>
        </p:nvSpPr>
        <p:spPr>
          <a:xfrm>
            <a:off x="5235473" y="3605296"/>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smtClean="0">
                <a:solidFill>
                  <a:schemeClr val="tx1">
                    <a:lumMod val="65000"/>
                    <a:lumOff val="35000"/>
                  </a:schemeClr>
                </a:solidFill>
                <a:latin typeface="微软雅黑" pitchFamily="34" charset="-122"/>
                <a:ea typeface="微软雅黑" pitchFamily="34" charset="-122"/>
              </a:rPr>
              <a:t>任务分析</a:t>
            </a:r>
            <a:endParaRPr lang="zh-CN" altLang="en-US" kern="0" dirty="0">
              <a:solidFill>
                <a:schemeClr val="tx1">
                  <a:lumMod val="65000"/>
                  <a:lumOff val="35000"/>
                </a:schemeClr>
              </a:solidFill>
              <a:latin typeface="微软雅黑" pitchFamily="34" charset="-122"/>
              <a:ea typeface="微软雅黑" pitchFamily="34" charset="-122"/>
            </a:endParaRPr>
          </a:p>
        </p:txBody>
      </p:sp>
      <p:sp>
        <p:nvSpPr>
          <p:cNvPr id="4" name="矩形 3"/>
          <p:cNvSpPr/>
          <p:nvPr/>
        </p:nvSpPr>
        <p:spPr>
          <a:xfrm>
            <a:off x="5235473" y="4037243"/>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smtClean="0">
                <a:solidFill>
                  <a:schemeClr val="tx1">
                    <a:lumMod val="65000"/>
                    <a:lumOff val="35000"/>
                  </a:schemeClr>
                </a:solidFill>
                <a:latin typeface="微软雅黑" pitchFamily="34" charset="-122"/>
                <a:ea typeface="微软雅黑" pitchFamily="34" charset="-122"/>
              </a:rPr>
              <a:t>知识储备</a:t>
            </a:r>
            <a:endParaRPr lang="zh-CN" altLang="en-US" kern="0" dirty="0">
              <a:solidFill>
                <a:schemeClr val="tx1">
                  <a:lumMod val="65000"/>
                  <a:lumOff val="35000"/>
                </a:schemeClr>
              </a:solidFill>
              <a:latin typeface="微软雅黑" pitchFamily="34" charset="-122"/>
              <a:ea typeface="微软雅黑" pitchFamily="34" charset="-122"/>
            </a:endParaRPr>
          </a:p>
        </p:txBody>
      </p:sp>
      <p:sp>
        <p:nvSpPr>
          <p:cNvPr id="5" name="TextBox 8"/>
          <p:cNvSpPr txBox="1"/>
          <p:nvPr/>
        </p:nvSpPr>
        <p:spPr>
          <a:xfrm>
            <a:off x="4155559" y="2708921"/>
            <a:ext cx="5976064" cy="523220"/>
          </a:xfrm>
          <a:prstGeom prst="rect">
            <a:avLst/>
          </a:prstGeom>
          <a:noFill/>
        </p:spPr>
        <p:txBody>
          <a:bodyPr wrap="square" rtlCol="0">
            <a:spAutoFit/>
          </a:bodyPr>
          <a:lstStyle/>
          <a:p>
            <a:pPr algn="ctr"/>
            <a:r>
              <a:rPr lang="zh-CN" altLang="en-US" sz="2800" b="1" dirty="0" smtClean="0">
                <a:solidFill>
                  <a:schemeClr val="tx1">
                    <a:lumMod val="65000"/>
                    <a:lumOff val="35000"/>
                  </a:schemeClr>
                </a:solidFill>
                <a:latin typeface="微软雅黑" pitchFamily="34" charset="-122"/>
                <a:ea typeface="微软雅黑" pitchFamily="34" charset="-122"/>
              </a:rPr>
              <a:t>第</a:t>
            </a:r>
            <a:r>
              <a:rPr lang="zh-CN" altLang="en-US" sz="2800" b="1" dirty="0">
                <a:solidFill>
                  <a:schemeClr val="tx1">
                    <a:lumMod val="65000"/>
                    <a:lumOff val="35000"/>
                  </a:schemeClr>
                </a:solidFill>
                <a:latin typeface="微软雅黑" pitchFamily="34" charset="-122"/>
                <a:ea typeface="微软雅黑" pitchFamily="34" charset="-122"/>
              </a:rPr>
              <a:t>二</a:t>
            </a:r>
            <a:r>
              <a:rPr lang="zh-CN" altLang="en-US" sz="2800" b="1" dirty="0" smtClean="0">
                <a:solidFill>
                  <a:schemeClr val="tx1">
                    <a:lumMod val="65000"/>
                    <a:lumOff val="35000"/>
                  </a:schemeClr>
                </a:solidFill>
                <a:latin typeface="微软雅黑" pitchFamily="34" charset="-122"/>
                <a:ea typeface="微软雅黑" pitchFamily="34" charset="-122"/>
              </a:rPr>
              <a:t>节</a:t>
            </a:r>
            <a:r>
              <a:rPr lang="zh-CN" altLang="zh-CN" sz="2800" b="1" dirty="0">
                <a:solidFill>
                  <a:schemeClr val="tx1">
                    <a:lumMod val="65000"/>
                    <a:lumOff val="35000"/>
                  </a:schemeClr>
                </a:solidFill>
                <a:latin typeface="微软雅黑" panose="020B0503020204020204" pitchFamily="34" charset="-122"/>
                <a:ea typeface="微软雅黑" panose="020B0503020204020204" pitchFamily="34" charset="-122"/>
              </a:rPr>
              <a:t>小闹钟的制作</a:t>
            </a:r>
            <a:endParaRPr lang="zh-CN" altLang="en-US" sz="2800" b="1" dirty="0">
              <a:solidFill>
                <a:schemeClr val="tx1">
                  <a:lumMod val="65000"/>
                  <a:lumOff val="35000"/>
                </a:schemeClr>
              </a:solidFill>
              <a:latin typeface="微软雅黑" pitchFamily="34" charset="-122"/>
              <a:ea typeface="微软雅黑" pitchFamily="34" charset="-122"/>
            </a:endParaRPr>
          </a:p>
        </p:txBody>
      </p:sp>
      <p:sp>
        <p:nvSpPr>
          <p:cNvPr id="9" name="椭圆 8"/>
          <p:cNvSpPr/>
          <p:nvPr/>
        </p:nvSpPr>
        <p:spPr>
          <a:xfrm>
            <a:off x="2102731" y="2528900"/>
            <a:ext cx="1800200" cy="1800200"/>
          </a:xfrm>
          <a:prstGeom prst="ellipse">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燕尾形 10"/>
          <p:cNvSpPr/>
          <p:nvPr/>
        </p:nvSpPr>
        <p:spPr>
          <a:xfrm>
            <a:off x="2606831" y="2907000"/>
            <a:ext cx="792000" cy="1044000"/>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矩形 13"/>
          <p:cNvSpPr/>
          <p:nvPr/>
        </p:nvSpPr>
        <p:spPr>
          <a:xfrm>
            <a:off x="5235079" y="4499828"/>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smtClean="0">
                <a:solidFill>
                  <a:schemeClr val="tx1">
                    <a:lumMod val="65000"/>
                    <a:lumOff val="35000"/>
                  </a:schemeClr>
                </a:solidFill>
                <a:latin typeface="微软雅黑" pitchFamily="34" charset="-122"/>
                <a:ea typeface="微软雅黑" pitchFamily="34" charset="-122"/>
              </a:rPr>
              <a:t>任务</a:t>
            </a:r>
            <a:r>
              <a:rPr lang="zh-CN" altLang="en-US" kern="0" dirty="0">
                <a:solidFill>
                  <a:schemeClr val="tx1">
                    <a:lumMod val="65000"/>
                    <a:lumOff val="35000"/>
                  </a:schemeClr>
                </a:solidFill>
                <a:latin typeface="微软雅黑" pitchFamily="34" charset="-122"/>
                <a:ea typeface="微软雅黑" pitchFamily="34" charset="-122"/>
              </a:rPr>
              <a:t>实现</a:t>
            </a:r>
          </a:p>
        </p:txBody>
      </p:sp>
    </p:spTree>
    <p:extLst>
      <p:ext uri="{BB962C8B-B14F-4D97-AF65-F5344CB8AC3E}">
        <p14:creationId xmlns:p14="http://schemas.microsoft.com/office/powerpoint/2010/main" val="159570905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63" presetClass="path" presetSubtype="0" accel="50000" fill="hold" grpId="1" nodeType="withEffect" p14:presetBounceEnd="64000">
                                      <p:stCondLst>
                                        <p:cond delay="0"/>
                                      </p:stCondLst>
                                      <p:childTnLst>
                                        <p:animMotion origin="layout" path="M -0.87919 -4.81481E-6 L -3.14501E-6 -4.81481E-6 " pathEditMode="relative" rAng="0" ptsTypes="AA" p14:bounceEnd="64000">
                                          <p:cBhvr>
                                            <p:cTn id="9" dur="500" fill="hold"/>
                                            <p:tgtEl>
                                              <p:spTgt spid="5"/>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Scale>
                                          <p:cBhvr>
                                            <p:cTn id="13"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3"/>
                                            </p:tgtEl>
                                            <p:attrNameLst>
                                              <p:attrName>ppt_x</p:attrName>
                                              <p:attrName>ppt_y</p:attrName>
                                            </p:attrNameLst>
                                          </p:cBhvr>
                                        </p:animMotion>
                                        <p:animEffect transition="in" filter="fade">
                                          <p:cBhvr>
                                            <p:cTn id="15" dur="1000"/>
                                            <p:tgtEl>
                                              <p:spTgt spid="3"/>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4"/>
                                            </p:tgtEl>
                                            <p:attrNameLst>
                                              <p:attrName>style.visibility</p:attrName>
                                            </p:attrNameLst>
                                          </p:cBhvr>
                                          <p:to>
                                            <p:strVal val="visible"/>
                                          </p:to>
                                        </p:set>
                                        <p:animScale>
                                          <p:cBhvr>
                                            <p:cTn id="18"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4"/>
                                            </p:tgtEl>
                                            <p:attrNameLst>
                                              <p:attrName>ppt_x</p:attrName>
                                              <p:attrName>ppt_y</p:attrName>
                                            </p:attrNameLst>
                                          </p:cBhvr>
                                        </p:animMotion>
                                        <p:animEffect transition="in" filter="fade">
                                          <p:cBhvr>
                                            <p:cTn id="20" dur="1000"/>
                                            <p:tgtEl>
                                              <p:spTgt spid="4"/>
                                            </p:tgtEl>
                                          </p:cBhvr>
                                        </p:animEffect>
                                      </p:childTnLst>
                                    </p:cTn>
                                  </p:par>
                                  <p:par>
                                    <p:cTn id="21" presetID="52" presetClass="entr" presetSubtype="0" fill="hold" grpId="0" nodeType="withEffect">
                                      <p:stCondLst>
                                        <p:cond delay="200"/>
                                      </p:stCondLst>
                                      <p:iterate type="lt">
                                        <p:tmPct val="0"/>
                                      </p:iterate>
                                      <p:childTnLst>
                                        <p:set>
                                          <p:cBhvr>
                                            <p:cTn id="22" dur="1" fill="hold">
                                              <p:stCondLst>
                                                <p:cond delay="0"/>
                                              </p:stCondLst>
                                            </p:cTn>
                                            <p:tgtEl>
                                              <p:spTgt spid="14"/>
                                            </p:tgtEl>
                                            <p:attrNameLst>
                                              <p:attrName>style.visibility</p:attrName>
                                            </p:attrNameLst>
                                          </p:cBhvr>
                                          <p:to>
                                            <p:strVal val="visible"/>
                                          </p:to>
                                        </p:set>
                                        <p:animScale>
                                          <p:cBhvr>
                                            <p:cTn id="23"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14"/>
                                            </p:tgtEl>
                                            <p:attrNameLst>
                                              <p:attrName>ppt_x</p:attrName>
                                              <p:attrName>ppt_y</p:attrName>
                                            </p:attrNameLst>
                                          </p:cBhvr>
                                        </p:animMotion>
                                        <p:animEffect transition="in" filter="fade">
                                          <p:cBhvr>
                                            <p:cTn id="25"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5" grpId="1"/>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63" presetClass="path" presetSubtype="0" accel="50000" fill="hold" grpId="1" nodeType="withEffect">
                                      <p:stCondLst>
                                        <p:cond delay="0"/>
                                      </p:stCondLst>
                                      <p:childTnLst>
                                        <p:animMotion origin="layout" path="M -0.87919 -4.81481E-6 L -3.14501E-6 -4.81481E-6 " pathEditMode="relative" rAng="0" ptsTypes="AA">
                                          <p:cBhvr>
                                            <p:cTn id="9" dur="500" fill="hold"/>
                                            <p:tgtEl>
                                              <p:spTgt spid="5"/>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Scale>
                                          <p:cBhvr>
                                            <p:cTn id="13"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3"/>
                                            </p:tgtEl>
                                            <p:attrNameLst>
                                              <p:attrName>ppt_x</p:attrName>
                                              <p:attrName>ppt_y</p:attrName>
                                            </p:attrNameLst>
                                          </p:cBhvr>
                                        </p:animMotion>
                                        <p:animEffect transition="in" filter="fade">
                                          <p:cBhvr>
                                            <p:cTn id="15" dur="1000"/>
                                            <p:tgtEl>
                                              <p:spTgt spid="3"/>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4"/>
                                            </p:tgtEl>
                                            <p:attrNameLst>
                                              <p:attrName>style.visibility</p:attrName>
                                            </p:attrNameLst>
                                          </p:cBhvr>
                                          <p:to>
                                            <p:strVal val="visible"/>
                                          </p:to>
                                        </p:set>
                                        <p:animScale>
                                          <p:cBhvr>
                                            <p:cTn id="18"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4"/>
                                            </p:tgtEl>
                                            <p:attrNameLst>
                                              <p:attrName>ppt_x</p:attrName>
                                              <p:attrName>ppt_y</p:attrName>
                                            </p:attrNameLst>
                                          </p:cBhvr>
                                        </p:animMotion>
                                        <p:animEffect transition="in" filter="fade">
                                          <p:cBhvr>
                                            <p:cTn id="20" dur="1000"/>
                                            <p:tgtEl>
                                              <p:spTgt spid="4"/>
                                            </p:tgtEl>
                                          </p:cBhvr>
                                        </p:animEffect>
                                      </p:childTnLst>
                                    </p:cTn>
                                  </p:par>
                                  <p:par>
                                    <p:cTn id="21" presetID="52" presetClass="entr" presetSubtype="0" fill="hold" grpId="0" nodeType="withEffect">
                                      <p:stCondLst>
                                        <p:cond delay="200"/>
                                      </p:stCondLst>
                                      <p:iterate type="lt">
                                        <p:tmPct val="0"/>
                                      </p:iterate>
                                      <p:childTnLst>
                                        <p:set>
                                          <p:cBhvr>
                                            <p:cTn id="22" dur="1" fill="hold">
                                              <p:stCondLst>
                                                <p:cond delay="0"/>
                                              </p:stCondLst>
                                            </p:cTn>
                                            <p:tgtEl>
                                              <p:spTgt spid="14"/>
                                            </p:tgtEl>
                                            <p:attrNameLst>
                                              <p:attrName>style.visibility</p:attrName>
                                            </p:attrNameLst>
                                          </p:cBhvr>
                                          <p:to>
                                            <p:strVal val="visible"/>
                                          </p:to>
                                        </p:set>
                                        <p:animScale>
                                          <p:cBhvr>
                                            <p:cTn id="23"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14"/>
                                            </p:tgtEl>
                                            <p:attrNameLst>
                                              <p:attrName>ppt_x</p:attrName>
                                              <p:attrName>ppt_y</p:attrName>
                                            </p:attrNameLst>
                                          </p:cBhvr>
                                        </p:animMotion>
                                        <p:animEffect transition="in" filter="fade">
                                          <p:cBhvr>
                                            <p:cTn id="25"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5" grpId="1"/>
          <p:bldP spid="14"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对角圆角矩形 40"/>
          <p:cNvSpPr/>
          <p:nvPr/>
        </p:nvSpPr>
        <p:spPr>
          <a:xfrm>
            <a:off x="8803472" y="261068"/>
            <a:ext cx="1335926"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854130" y="23698"/>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4" name="矩形 3"/>
          <p:cNvSpPr/>
          <p:nvPr/>
        </p:nvSpPr>
        <p:spPr>
          <a:xfrm>
            <a:off x="8939713" y="350546"/>
            <a:ext cx="1407934" cy="261610"/>
          </a:xfrm>
          <a:prstGeom prst="rect">
            <a:avLst/>
          </a:prstGeom>
        </p:spPr>
        <p:txBody>
          <a:bodyPr wrap="square">
            <a:spAutoFit/>
          </a:bodyPr>
          <a:lstStyle/>
          <a:p>
            <a:pPr lvl="0">
              <a:defRPr/>
            </a:pPr>
            <a:r>
              <a:rPr lang="zh-CN" altLang="zh-CN" sz="1100" dirty="0"/>
              <a:t>小闹钟的制作</a:t>
            </a:r>
            <a:endParaRPr lang="zh-CN" altLang="en-US" sz="1100" b="1" kern="0" dirty="0">
              <a:latin typeface="微软雅黑" pitchFamily="34" charset="-122"/>
              <a:ea typeface="微软雅黑" pitchFamily="34" charset="-122"/>
            </a:endParaRPr>
          </a:p>
        </p:txBody>
      </p:sp>
      <p:sp>
        <p:nvSpPr>
          <p:cNvPr id="5" name="矩形 4"/>
          <p:cNvSpPr/>
          <p:nvPr/>
        </p:nvSpPr>
        <p:spPr>
          <a:xfrm>
            <a:off x="10360057" y="346863"/>
            <a:ext cx="1799670" cy="261610"/>
          </a:xfrm>
          <a:prstGeom prst="rect">
            <a:avLst/>
          </a:prstGeom>
        </p:spPr>
        <p:txBody>
          <a:bodyPr wrap="square">
            <a:spAutoFit/>
          </a:bodyPr>
          <a:lstStyle/>
          <a:p>
            <a:pPr lvl="0">
              <a:defRPr/>
            </a:pPr>
            <a:r>
              <a:rPr lang="zh-CN" altLang="zh-CN" sz="1100" dirty="0"/>
              <a:t>拼图游戏画</a:t>
            </a:r>
            <a:endParaRPr lang="zh-CN" altLang="en-US" sz="1100" b="1" kern="0" dirty="0">
              <a:solidFill>
                <a:schemeClr val="bg1"/>
              </a:solidFill>
              <a:latin typeface="微软雅黑" pitchFamily="34" charset="-122"/>
              <a:ea typeface="微软雅黑" pitchFamily="34" charset="-122"/>
            </a:endParaRPr>
          </a:p>
        </p:txBody>
      </p:sp>
      <p:sp>
        <p:nvSpPr>
          <p:cNvPr id="6" name="TextBox 5"/>
          <p:cNvSpPr txBox="1"/>
          <p:nvPr/>
        </p:nvSpPr>
        <p:spPr>
          <a:xfrm>
            <a:off x="1006530" y="176098"/>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12" name="TextBox 11"/>
          <p:cNvSpPr txBox="1"/>
          <p:nvPr/>
        </p:nvSpPr>
        <p:spPr>
          <a:xfrm>
            <a:off x="1485777" y="1196752"/>
            <a:ext cx="9023024" cy="1231106"/>
          </a:xfrm>
          <a:prstGeom prst="rect">
            <a:avLst/>
          </a:prstGeom>
          <a:noFill/>
        </p:spPr>
        <p:txBody>
          <a:bodyPr wrap="square" rtlCol="0">
            <a:spAutoFit/>
          </a:bodyPr>
          <a:lstStyle/>
          <a:p>
            <a:r>
              <a:rPr lang="zh-CN" altLang="en-US" sz="2000" b="1" dirty="0" smtClean="0"/>
              <a:t>一、</a:t>
            </a:r>
            <a:r>
              <a:rPr lang="zh-CN" altLang="zh-CN" sz="2000" b="1" dirty="0" smtClean="0"/>
              <a:t>任务分析</a:t>
            </a:r>
            <a:endParaRPr lang="zh-CN" altLang="zh-CN" sz="2000" b="1" dirty="0"/>
          </a:p>
          <a:p>
            <a:r>
              <a:rPr lang="zh-CN" altLang="zh-CN" dirty="0"/>
              <a:t>先设计一个创意的红色剪纸窗贴花纹，剪纸主要使用到了图形的旋转复制、结合命令。表盘的制作主要使用了旋转和移除前面对象、对齐方式命令。然后两者结合在一起即可完成剪纸小闹钟的制作如图</a:t>
            </a:r>
            <a:r>
              <a:rPr lang="en-US" altLang="zh-CN" dirty="0"/>
              <a:t>3-52</a:t>
            </a:r>
            <a:r>
              <a:rPr lang="zh-CN" altLang="zh-CN" dirty="0"/>
              <a:t>所示。</a:t>
            </a:r>
          </a:p>
        </p:txBody>
      </p:sp>
      <p:sp>
        <p:nvSpPr>
          <p:cNvPr id="15" name="矩形 14"/>
          <p:cNvSpPr/>
          <p:nvPr/>
        </p:nvSpPr>
        <p:spPr>
          <a:xfrm>
            <a:off x="7454026" y="338882"/>
            <a:ext cx="1407934" cy="261610"/>
          </a:xfrm>
          <a:prstGeom prst="rect">
            <a:avLst/>
          </a:prstGeom>
        </p:spPr>
        <p:txBody>
          <a:bodyPr wrap="square">
            <a:spAutoFit/>
          </a:bodyPr>
          <a:lstStyle/>
          <a:p>
            <a:pPr lvl="0">
              <a:defRPr/>
            </a:pPr>
            <a:r>
              <a:rPr lang="zh-CN" altLang="zh-CN" sz="1100" dirty="0"/>
              <a:t>公司标志设计</a:t>
            </a:r>
            <a:endParaRPr lang="zh-CN" altLang="en-US" sz="1100" b="1" kern="0" dirty="0">
              <a:latin typeface="微软雅黑" pitchFamily="34" charset="-122"/>
              <a:ea typeface="微软雅黑" pitchFamily="34" charset="-122"/>
            </a:endParaRPr>
          </a:p>
        </p:txBody>
      </p:sp>
      <p:pic>
        <p:nvPicPr>
          <p:cNvPr id="16" name="图片 57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887756" y="3068960"/>
            <a:ext cx="3677679" cy="2109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576"/>
          <p:cNvSpPr txBox="1">
            <a:spLocks noChangeArrowheads="1"/>
          </p:cNvSpPr>
          <p:nvPr/>
        </p:nvSpPr>
        <p:spPr bwMode="auto">
          <a:xfrm>
            <a:off x="5245774" y="5244911"/>
            <a:ext cx="1029503" cy="417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3-52</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3862873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对角圆角矩形 40"/>
          <p:cNvSpPr/>
          <p:nvPr/>
        </p:nvSpPr>
        <p:spPr>
          <a:xfrm>
            <a:off x="8803472" y="261068"/>
            <a:ext cx="1335926"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854130" y="23698"/>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4" name="矩形 3"/>
          <p:cNvSpPr/>
          <p:nvPr/>
        </p:nvSpPr>
        <p:spPr>
          <a:xfrm>
            <a:off x="8939713" y="350546"/>
            <a:ext cx="1407934" cy="261610"/>
          </a:xfrm>
          <a:prstGeom prst="rect">
            <a:avLst/>
          </a:prstGeom>
        </p:spPr>
        <p:txBody>
          <a:bodyPr wrap="square">
            <a:spAutoFit/>
          </a:bodyPr>
          <a:lstStyle/>
          <a:p>
            <a:pPr lvl="0">
              <a:defRPr/>
            </a:pPr>
            <a:r>
              <a:rPr lang="zh-CN" altLang="zh-CN" sz="1100" dirty="0"/>
              <a:t>小闹钟的制作</a:t>
            </a:r>
            <a:endParaRPr lang="zh-CN" altLang="en-US" sz="1100" b="1" kern="0" dirty="0">
              <a:latin typeface="微软雅黑" pitchFamily="34" charset="-122"/>
              <a:ea typeface="微软雅黑" pitchFamily="34" charset="-122"/>
            </a:endParaRPr>
          </a:p>
        </p:txBody>
      </p:sp>
      <p:sp>
        <p:nvSpPr>
          <p:cNvPr id="5" name="矩形 4"/>
          <p:cNvSpPr/>
          <p:nvPr/>
        </p:nvSpPr>
        <p:spPr>
          <a:xfrm>
            <a:off x="10360057" y="346863"/>
            <a:ext cx="1799670" cy="261610"/>
          </a:xfrm>
          <a:prstGeom prst="rect">
            <a:avLst/>
          </a:prstGeom>
        </p:spPr>
        <p:txBody>
          <a:bodyPr wrap="square">
            <a:spAutoFit/>
          </a:bodyPr>
          <a:lstStyle/>
          <a:p>
            <a:pPr lvl="0">
              <a:defRPr/>
            </a:pPr>
            <a:r>
              <a:rPr lang="zh-CN" altLang="zh-CN" sz="1100" dirty="0"/>
              <a:t>拼图游戏画</a:t>
            </a:r>
            <a:endParaRPr lang="zh-CN" altLang="en-US" sz="1100" b="1" kern="0" dirty="0">
              <a:solidFill>
                <a:schemeClr val="bg1"/>
              </a:solidFill>
              <a:latin typeface="微软雅黑" pitchFamily="34" charset="-122"/>
              <a:ea typeface="微软雅黑" pitchFamily="34" charset="-122"/>
            </a:endParaRPr>
          </a:p>
        </p:txBody>
      </p:sp>
      <p:sp>
        <p:nvSpPr>
          <p:cNvPr id="6" name="TextBox 5"/>
          <p:cNvSpPr txBox="1"/>
          <p:nvPr/>
        </p:nvSpPr>
        <p:spPr>
          <a:xfrm>
            <a:off x="1006530" y="176098"/>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15" name="矩形 14"/>
          <p:cNvSpPr/>
          <p:nvPr/>
        </p:nvSpPr>
        <p:spPr>
          <a:xfrm>
            <a:off x="7454026" y="338882"/>
            <a:ext cx="1407934" cy="261610"/>
          </a:xfrm>
          <a:prstGeom prst="rect">
            <a:avLst/>
          </a:prstGeom>
        </p:spPr>
        <p:txBody>
          <a:bodyPr wrap="square">
            <a:spAutoFit/>
          </a:bodyPr>
          <a:lstStyle/>
          <a:p>
            <a:pPr lvl="0">
              <a:defRPr/>
            </a:pPr>
            <a:r>
              <a:rPr lang="zh-CN" altLang="zh-CN" sz="1100" dirty="0"/>
              <a:t>公司标志设计</a:t>
            </a:r>
            <a:endParaRPr lang="zh-CN" altLang="en-US" sz="1100" b="1" kern="0" dirty="0">
              <a:latin typeface="微软雅黑" pitchFamily="34" charset="-122"/>
              <a:ea typeface="微软雅黑" pitchFamily="34" charset="-122"/>
            </a:endParaRPr>
          </a:p>
        </p:txBody>
      </p:sp>
      <p:sp>
        <p:nvSpPr>
          <p:cNvPr id="13" name="TextBox 12"/>
          <p:cNvSpPr txBox="1"/>
          <p:nvPr/>
        </p:nvSpPr>
        <p:spPr>
          <a:xfrm>
            <a:off x="1502877" y="830034"/>
            <a:ext cx="9023024" cy="400110"/>
          </a:xfrm>
          <a:prstGeom prst="rect">
            <a:avLst/>
          </a:prstGeom>
          <a:noFill/>
        </p:spPr>
        <p:txBody>
          <a:bodyPr wrap="square" rtlCol="0">
            <a:spAutoFit/>
          </a:bodyPr>
          <a:lstStyle/>
          <a:p>
            <a:pPr>
              <a:spcAft>
                <a:spcPts val="2400"/>
              </a:spcAft>
            </a:pPr>
            <a:r>
              <a:rPr lang="zh-CN" altLang="en-US" sz="2000" dirty="0"/>
              <a:t>二</a:t>
            </a:r>
            <a:r>
              <a:rPr lang="zh-CN" altLang="en-US" sz="2000" dirty="0" smtClean="0"/>
              <a:t>、</a:t>
            </a:r>
            <a:r>
              <a:rPr lang="en-US" altLang="zh-CN" sz="2000" dirty="0" smtClean="0"/>
              <a:t>  </a:t>
            </a:r>
            <a:r>
              <a:rPr lang="zh-CN" altLang="en-US" sz="2000" dirty="0" smtClean="0"/>
              <a:t>知识储备</a:t>
            </a:r>
          </a:p>
        </p:txBody>
      </p:sp>
      <p:sp>
        <p:nvSpPr>
          <p:cNvPr id="3" name="TextBox 2"/>
          <p:cNvSpPr txBox="1"/>
          <p:nvPr/>
        </p:nvSpPr>
        <p:spPr>
          <a:xfrm>
            <a:off x="1178503" y="1916832"/>
            <a:ext cx="184731" cy="369332"/>
          </a:xfrm>
          <a:prstGeom prst="rect">
            <a:avLst/>
          </a:prstGeom>
          <a:noFill/>
        </p:spPr>
        <p:txBody>
          <a:bodyPr wrap="none" rtlCol="0">
            <a:spAutoFit/>
          </a:bodyPr>
          <a:lstStyle/>
          <a:p>
            <a:endParaRPr lang="zh-CN" altLang="en-US" dirty="0"/>
          </a:p>
        </p:txBody>
      </p:sp>
      <p:sp>
        <p:nvSpPr>
          <p:cNvPr id="7" name="TextBox 6"/>
          <p:cNvSpPr txBox="1"/>
          <p:nvPr/>
        </p:nvSpPr>
        <p:spPr>
          <a:xfrm>
            <a:off x="361078" y="1412776"/>
            <a:ext cx="6180473" cy="5355312"/>
          </a:xfrm>
          <a:prstGeom prst="rect">
            <a:avLst/>
          </a:prstGeom>
          <a:noFill/>
        </p:spPr>
        <p:txBody>
          <a:bodyPr wrap="square" rtlCol="0">
            <a:spAutoFit/>
          </a:bodyPr>
          <a:lstStyle/>
          <a:p>
            <a:r>
              <a:rPr lang="en-US" altLang="zh-CN" dirty="0" smtClean="0"/>
              <a:t>1</a:t>
            </a:r>
            <a:r>
              <a:rPr lang="zh-CN" altLang="zh-CN" b="1" dirty="0"/>
              <a:t>对齐对象</a:t>
            </a:r>
          </a:p>
          <a:p>
            <a:r>
              <a:rPr lang="zh-CN" altLang="zh-CN" dirty="0"/>
              <a:t>在绘制一些图形或排版文字时， </a:t>
            </a:r>
            <a:r>
              <a:rPr lang="en-US" altLang="zh-CN" dirty="0" err="1">
                <a:hlinkClick r:id="rId2"/>
              </a:rPr>
              <a:t>CorelDRAW</a:t>
            </a:r>
            <a:r>
              <a:rPr lang="zh-CN" altLang="zh-CN" dirty="0"/>
              <a:t>为用户提供非常方便的对齐与分布命令，使用对齐命令时必须是两个或是两个以上对象。完成对象的“对齐和分布”有四种方法可以完成。第一种方法通过菜单命令“对象</a:t>
            </a:r>
            <a:r>
              <a:rPr lang="en-US" altLang="zh-CN" dirty="0"/>
              <a:t>\</a:t>
            </a:r>
            <a:r>
              <a:rPr lang="zh-CN" altLang="zh-CN" dirty="0"/>
              <a:t>对齐与分布”，第二种方法通过“对齐与分布”泊坞窗，第三种方法通过快捷键来快速、方便的操作完成，第四种 选中要对齐的对象（至少</a:t>
            </a:r>
            <a:r>
              <a:rPr lang="en-US" altLang="zh-CN" dirty="0"/>
              <a:t>2</a:t>
            </a:r>
            <a:r>
              <a:rPr lang="zh-CN" altLang="zh-CN" dirty="0"/>
              <a:t>个）属性栏中单击“对齐与分布”命令。界面右侧出现“对齐与分布”面板。</a:t>
            </a:r>
          </a:p>
          <a:p>
            <a:r>
              <a:rPr lang="zh-CN" altLang="zh-CN" dirty="0"/>
              <a:t>对齐功能很好理解，从图标上一目了然。包括了左对齐、水平居中对齐，右对齐；顶端对齐，垂直居中对齐，底端对齐如图</a:t>
            </a:r>
            <a:r>
              <a:rPr lang="en-US" altLang="zh-CN" dirty="0"/>
              <a:t>3-53</a:t>
            </a:r>
            <a:r>
              <a:rPr lang="zh-CN" altLang="zh-CN" dirty="0"/>
              <a:t>所示。不仅如此，</a:t>
            </a:r>
            <a:r>
              <a:rPr lang="en-US" altLang="zh-CN" dirty="0" err="1"/>
              <a:t>CorelDRAW</a:t>
            </a:r>
            <a:r>
              <a:rPr lang="en-US" altLang="zh-CN" dirty="0"/>
              <a:t> X7</a:t>
            </a:r>
            <a:r>
              <a:rPr lang="zh-CN" altLang="zh-CN" dirty="0"/>
              <a:t>还给我们提供了较多的对齐对象：其中有活动对象、页面边缘、页面中心、网格和指定点。利用这些对象作为参照物的话是非常方便的。</a:t>
            </a:r>
          </a:p>
          <a:p>
            <a:r>
              <a:rPr lang="zh-CN" altLang="zh-CN" dirty="0"/>
              <a:t>左对齐（</a:t>
            </a:r>
            <a:r>
              <a:rPr lang="en-US" altLang="zh-CN" dirty="0"/>
              <a:t>L</a:t>
            </a:r>
            <a:r>
              <a:rPr lang="zh-CN" altLang="zh-CN" dirty="0"/>
              <a:t>）：选中如图</a:t>
            </a:r>
            <a:r>
              <a:rPr lang="en-US" altLang="zh-CN" dirty="0"/>
              <a:t>3-54</a:t>
            </a:r>
            <a:r>
              <a:rPr lang="zh-CN" altLang="zh-CN" dirty="0"/>
              <a:t>所示的全部图形，执行左对齐后所有的对象向最左边进行对齐效果如图</a:t>
            </a:r>
            <a:r>
              <a:rPr lang="en-US" altLang="zh-CN" dirty="0"/>
              <a:t>3-55</a:t>
            </a:r>
            <a:r>
              <a:rPr lang="zh-CN" altLang="zh-CN" dirty="0"/>
              <a:t>所示。</a:t>
            </a:r>
          </a:p>
          <a:p>
            <a:r>
              <a:rPr lang="zh-CN" altLang="zh-CN" dirty="0"/>
              <a:t>右对齐（</a:t>
            </a:r>
            <a:r>
              <a:rPr lang="en-US" altLang="zh-CN" dirty="0"/>
              <a:t>R</a:t>
            </a:r>
            <a:r>
              <a:rPr lang="zh-CN" altLang="zh-CN" dirty="0"/>
              <a:t>）：选中如图</a:t>
            </a:r>
            <a:r>
              <a:rPr lang="en-US" altLang="zh-CN" dirty="0"/>
              <a:t>3-54</a:t>
            </a:r>
            <a:r>
              <a:rPr lang="zh-CN" altLang="zh-CN" dirty="0"/>
              <a:t>所示的全部图形，执行右对齐后所有的对象向最右边进行对齐如图</a:t>
            </a:r>
            <a:r>
              <a:rPr lang="en-US" altLang="zh-CN" dirty="0"/>
              <a:t>3-56</a:t>
            </a:r>
            <a:r>
              <a:rPr lang="zh-CN" altLang="zh-CN" dirty="0"/>
              <a:t>所示。</a:t>
            </a:r>
          </a:p>
          <a:p>
            <a:endParaRPr lang="zh-CN" altLang="en-US" dirty="0"/>
          </a:p>
        </p:txBody>
      </p:sp>
      <p:pic>
        <p:nvPicPr>
          <p:cNvPr id="82" name="图片 57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692851" y="1249077"/>
            <a:ext cx="2108200" cy="219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 name="图片 579"/>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432825" y="1828514"/>
            <a:ext cx="2181225" cy="103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 name="图片 58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598526" y="4266188"/>
            <a:ext cx="1116013"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 name="图片 583"/>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127479" y="4181659"/>
            <a:ext cx="1122363" cy="1665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 name="图片 585"/>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9629775" y="4684320"/>
            <a:ext cx="2568575" cy="84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文本框 578"/>
          <p:cNvSpPr txBox="1">
            <a:spLocks noChangeArrowheads="1"/>
          </p:cNvSpPr>
          <p:nvPr/>
        </p:nvSpPr>
        <p:spPr bwMode="auto">
          <a:xfrm>
            <a:off x="7191810" y="3477366"/>
            <a:ext cx="1045458" cy="471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3-53</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22" name="文本框 578"/>
          <p:cNvSpPr txBox="1">
            <a:spLocks noChangeArrowheads="1"/>
          </p:cNvSpPr>
          <p:nvPr/>
        </p:nvSpPr>
        <p:spPr bwMode="auto">
          <a:xfrm>
            <a:off x="10003172" y="2905684"/>
            <a:ext cx="1045458" cy="471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3-54</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23" name="文本框 578"/>
          <p:cNvSpPr txBox="1">
            <a:spLocks noChangeArrowheads="1"/>
          </p:cNvSpPr>
          <p:nvPr/>
        </p:nvSpPr>
        <p:spPr bwMode="auto">
          <a:xfrm>
            <a:off x="6604356" y="5939413"/>
            <a:ext cx="1045458" cy="471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3-55</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24" name="文本框 578"/>
          <p:cNvSpPr txBox="1">
            <a:spLocks noChangeArrowheads="1"/>
          </p:cNvSpPr>
          <p:nvPr/>
        </p:nvSpPr>
        <p:spPr bwMode="auto">
          <a:xfrm>
            <a:off x="8198178" y="5939413"/>
            <a:ext cx="1045458" cy="471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3-55</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25" name="文本框 578"/>
          <p:cNvSpPr txBox="1">
            <a:spLocks noChangeArrowheads="1"/>
          </p:cNvSpPr>
          <p:nvPr/>
        </p:nvSpPr>
        <p:spPr bwMode="auto">
          <a:xfrm>
            <a:off x="10489147" y="5846946"/>
            <a:ext cx="1045458" cy="471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3-56</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523074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1"/>
          <p:cNvSpPr/>
          <p:nvPr/>
        </p:nvSpPr>
        <p:spPr>
          <a:xfrm>
            <a:off x="8803472" y="261068"/>
            <a:ext cx="1335926"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8939713" y="350546"/>
            <a:ext cx="1407934" cy="261610"/>
          </a:xfrm>
          <a:prstGeom prst="rect">
            <a:avLst/>
          </a:prstGeom>
        </p:spPr>
        <p:txBody>
          <a:bodyPr wrap="square">
            <a:spAutoFit/>
          </a:bodyPr>
          <a:lstStyle/>
          <a:p>
            <a:pPr lvl="0">
              <a:defRPr/>
            </a:pPr>
            <a:r>
              <a:rPr lang="zh-CN" altLang="zh-CN" sz="1100" dirty="0"/>
              <a:t>小闹钟的制作</a:t>
            </a:r>
            <a:endParaRPr lang="zh-CN" altLang="en-US" sz="1100" b="1" kern="0" dirty="0">
              <a:latin typeface="微软雅黑" pitchFamily="34" charset="-122"/>
              <a:ea typeface="微软雅黑" pitchFamily="34" charset="-122"/>
            </a:endParaRPr>
          </a:p>
        </p:txBody>
      </p:sp>
      <p:sp>
        <p:nvSpPr>
          <p:cNvPr id="4" name="矩形 3"/>
          <p:cNvSpPr/>
          <p:nvPr/>
        </p:nvSpPr>
        <p:spPr>
          <a:xfrm>
            <a:off x="10360057" y="346863"/>
            <a:ext cx="1799670" cy="261610"/>
          </a:xfrm>
          <a:prstGeom prst="rect">
            <a:avLst/>
          </a:prstGeom>
        </p:spPr>
        <p:txBody>
          <a:bodyPr wrap="square">
            <a:spAutoFit/>
          </a:bodyPr>
          <a:lstStyle/>
          <a:p>
            <a:pPr lvl="0">
              <a:defRPr/>
            </a:pPr>
            <a:r>
              <a:rPr lang="zh-CN" altLang="zh-CN" sz="1100" dirty="0"/>
              <a:t>拼图游戏画</a:t>
            </a:r>
            <a:endParaRPr lang="zh-CN" altLang="en-US" sz="1100" b="1" kern="0" dirty="0">
              <a:solidFill>
                <a:schemeClr val="bg1"/>
              </a:solidFill>
              <a:latin typeface="微软雅黑" pitchFamily="34" charset="-122"/>
              <a:ea typeface="微软雅黑" pitchFamily="34" charset="-122"/>
            </a:endParaRPr>
          </a:p>
        </p:txBody>
      </p:sp>
      <p:sp>
        <p:nvSpPr>
          <p:cNvPr id="5" name="矩形 4"/>
          <p:cNvSpPr/>
          <p:nvPr/>
        </p:nvSpPr>
        <p:spPr>
          <a:xfrm>
            <a:off x="7454026" y="338882"/>
            <a:ext cx="1407934" cy="261610"/>
          </a:xfrm>
          <a:prstGeom prst="rect">
            <a:avLst/>
          </a:prstGeom>
        </p:spPr>
        <p:txBody>
          <a:bodyPr wrap="square">
            <a:spAutoFit/>
          </a:bodyPr>
          <a:lstStyle/>
          <a:p>
            <a:pPr lvl="0">
              <a:defRPr/>
            </a:pPr>
            <a:r>
              <a:rPr lang="zh-CN" altLang="zh-CN" sz="1100" dirty="0"/>
              <a:t>公司标志设计</a:t>
            </a:r>
            <a:endParaRPr lang="zh-CN" altLang="en-US" sz="1100" b="1" kern="0" dirty="0">
              <a:latin typeface="微软雅黑" pitchFamily="34" charset="-122"/>
              <a:ea typeface="微软雅黑" pitchFamily="34" charset="-122"/>
            </a:endParaRPr>
          </a:p>
        </p:txBody>
      </p:sp>
      <p:sp>
        <p:nvSpPr>
          <p:cNvPr id="6" name="TextBox 5"/>
          <p:cNvSpPr txBox="1"/>
          <p:nvPr/>
        </p:nvSpPr>
        <p:spPr>
          <a:xfrm>
            <a:off x="626567" y="1196752"/>
            <a:ext cx="5040560" cy="5355312"/>
          </a:xfrm>
          <a:prstGeom prst="rect">
            <a:avLst/>
          </a:prstGeom>
          <a:noFill/>
        </p:spPr>
        <p:txBody>
          <a:bodyPr wrap="square" rtlCol="0">
            <a:spAutoFit/>
          </a:bodyPr>
          <a:lstStyle/>
          <a:p>
            <a:r>
              <a:rPr lang="zh-CN" altLang="zh-CN" dirty="0"/>
              <a:t>顶端对齐（</a:t>
            </a:r>
            <a:r>
              <a:rPr lang="en-US" altLang="zh-CN" dirty="0"/>
              <a:t>T</a:t>
            </a:r>
            <a:r>
              <a:rPr lang="zh-CN" altLang="zh-CN" dirty="0"/>
              <a:t>）：选中如图</a:t>
            </a:r>
            <a:r>
              <a:rPr lang="en-US" altLang="zh-CN" dirty="0"/>
              <a:t>3-54</a:t>
            </a:r>
            <a:r>
              <a:rPr lang="zh-CN" altLang="zh-CN" dirty="0"/>
              <a:t>所示的全部图形，执行顶端对齐后所有的对象向最顶端进行对齐，对齐后效果如图</a:t>
            </a:r>
            <a:r>
              <a:rPr lang="en-US" altLang="zh-CN" dirty="0"/>
              <a:t>3-57</a:t>
            </a:r>
            <a:r>
              <a:rPr lang="zh-CN" altLang="zh-CN" dirty="0"/>
              <a:t>所示。</a:t>
            </a:r>
          </a:p>
          <a:p>
            <a:r>
              <a:rPr lang="zh-CN" altLang="zh-CN" dirty="0"/>
              <a:t>底端对齐（</a:t>
            </a:r>
            <a:r>
              <a:rPr lang="en-US" altLang="zh-CN" dirty="0"/>
              <a:t>B</a:t>
            </a:r>
            <a:r>
              <a:rPr lang="zh-CN" altLang="zh-CN" dirty="0"/>
              <a:t>）：选中如图</a:t>
            </a:r>
            <a:r>
              <a:rPr lang="en-US" altLang="zh-CN" dirty="0"/>
              <a:t>3-54</a:t>
            </a:r>
            <a:r>
              <a:rPr lang="zh-CN" altLang="zh-CN" dirty="0"/>
              <a:t>所示的全部图形，执行底端对齐后所有的对象向最底端进行对齐，对齐后效果如图</a:t>
            </a:r>
            <a:r>
              <a:rPr lang="en-US" altLang="zh-CN" dirty="0"/>
              <a:t>3-58</a:t>
            </a:r>
            <a:r>
              <a:rPr lang="zh-CN" altLang="zh-CN" dirty="0"/>
              <a:t>所示。</a:t>
            </a:r>
          </a:p>
          <a:p>
            <a:r>
              <a:rPr lang="zh-CN" altLang="zh-CN" dirty="0"/>
              <a:t>水平居中对齐（</a:t>
            </a:r>
            <a:r>
              <a:rPr lang="en-US" altLang="zh-CN" dirty="0"/>
              <a:t>E</a:t>
            </a:r>
            <a:r>
              <a:rPr lang="zh-CN" altLang="zh-CN" dirty="0"/>
              <a:t>）：选中如图</a:t>
            </a:r>
            <a:r>
              <a:rPr lang="en-US" altLang="zh-CN" dirty="0"/>
              <a:t>3-54</a:t>
            </a:r>
            <a:r>
              <a:rPr lang="zh-CN" altLang="zh-CN" dirty="0"/>
              <a:t>所示的全部图形，执行水平居中对齐后所有的对象向水平方向的中心点进行对齐，对齐后效果如图</a:t>
            </a:r>
            <a:r>
              <a:rPr lang="en-US" altLang="zh-CN" dirty="0"/>
              <a:t>3-59</a:t>
            </a:r>
            <a:r>
              <a:rPr lang="zh-CN" altLang="zh-CN" dirty="0"/>
              <a:t>所示。</a:t>
            </a:r>
          </a:p>
          <a:p>
            <a:r>
              <a:rPr lang="zh-CN" altLang="zh-CN" dirty="0"/>
              <a:t>垂直居中对齐（</a:t>
            </a:r>
            <a:r>
              <a:rPr lang="en-US" altLang="zh-CN" dirty="0"/>
              <a:t>C</a:t>
            </a:r>
            <a:r>
              <a:rPr lang="zh-CN" altLang="zh-CN" dirty="0"/>
              <a:t>）：选中如图</a:t>
            </a:r>
            <a:r>
              <a:rPr lang="en-US" altLang="zh-CN" dirty="0"/>
              <a:t>3-54</a:t>
            </a:r>
            <a:r>
              <a:rPr lang="zh-CN" altLang="zh-CN" dirty="0"/>
              <a:t>所示的全部图形，执行垂直居中对齐后所有的对象向垂直方向的中心点进行对齐，对齐后效果如图</a:t>
            </a:r>
            <a:r>
              <a:rPr lang="en-US" altLang="zh-CN" dirty="0"/>
              <a:t>3-60</a:t>
            </a:r>
            <a:r>
              <a:rPr lang="zh-CN" altLang="zh-CN" dirty="0"/>
              <a:t>所示。</a:t>
            </a:r>
          </a:p>
          <a:p>
            <a:r>
              <a:rPr lang="zh-CN" altLang="zh-CN" b="1" dirty="0"/>
              <a:t>对齐方式的混合使用</a:t>
            </a:r>
            <a:r>
              <a:rPr lang="zh-CN" altLang="zh-CN" dirty="0"/>
              <a:t>：在进行对齐操作的时候，除了分别单独进行操作外，也可以进行组合使用，现以水平居中和垂直居中为例来说明。图</a:t>
            </a:r>
            <a:r>
              <a:rPr lang="en-US" altLang="zh-CN" dirty="0"/>
              <a:t>3-54</a:t>
            </a:r>
            <a:r>
              <a:rPr lang="zh-CN" altLang="zh-CN" dirty="0"/>
              <a:t>的图形进行水平居中后再进行垂直对齐后会组成一个同心圆如图</a:t>
            </a:r>
            <a:r>
              <a:rPr lang="en-US" altLang="zh-CN" dirty="0"/>
              <a:t>3-61</a:t>
            </a:r>
            <a:r>
              <a:rPr lang="zh-CN" altLang="zh-CN" dirty="0"/>
              <a:t>所示。其他对齐的混合使用情况请同学们自己进行操作验证，在此不一一举例。</a:t>
            </a:r>
          </a:p>
          <a:p>
            <a:endParaRPr lang="zh-CN" altLang="en-US" dirty="0"/>
          </a:p>
        </p:txBody>
      </p:sp>
      <p:pic>
        <p:nvPicPr>
          <p:cNvPr id="70" name="图片 58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089675" y="1719532"/>
            <a:ext cx="2817812" cy="93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 name="图片 58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695688" y="1463288"/>
            <a:ext cx="1328737" cy="134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 name="图片 59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145634" y="3933768"/>
            <a:ext cx="2728913"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 name="图片 59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750457" y="3965954"/>
            <a:ext cx="1219200" cy="1258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588"/>
          <p:cNvSpPr txBox="1">
            <a:spLocks noChangeArrowheads="1"/>
          </p:cNvSpPr>
          <p:nvPr/>
        </p:nvSpPr>
        <p:spPr bwMode="auto">
          <a:xfrm>
            <a:off x="9865678" y="2798003"/>
            <a:ext cx="1394214" cy="612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3-59</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3" name="文本框 588"/>
          <p:cNvSpPr txBox="1">
            <a:spLocks noChangeArrowheads="1"/>
          </p:cNvSpPr>
          <p:nvPr/>
        </p:nvSpPr>
        <p:spPr bwMode="auto">
          <a:xfrm>
            <a:off x="7035279" y="2778936"/>
            <a:ext cx="1394214" cy="612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3-58</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4" name="文本框 588"/>
          <p:cNvSpPr txBox="1">
            <a:spLocks noChangeArrowheads="1"/>
          </p:cNvSpPr>
          <p:nvPr/>
        </p:nvSpPr>
        <p:spPr bwMode="auto">
          <a:xfrm>
            <a:off x="7035279" y="4954914"/>
            <a:ext cx="1394214" cy="612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3-60</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5" name="文本框 588"/>
          <p:cNvSpPr txBox="1">
            <a:spLocks noChangeArrowheads="1"/>
          </p:cNvSpPr>
          <p:nvPr/>
        </p:nvSpPr>
        <p:spPr bwMode="auto">
          <a:xfrm>
            <a:off x="9928483" y="5224841"/>
            <a:ext cx="1394214" cy="612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3-61</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3516100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1"/>
          <p:cNvSpPr/>
          <p:nvPr/>
        </p:nvSpPr>
        <p:spPr>
          <a:xfrm>
            <a:off x="8803472" y="261068"/>
            <a:ext cx="1335926"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8939713" y="350546"/>
            <a:ext cx="1407934" cy="261610"/>
          </a:xfrm>
          <a:prstGeom prst="rect">
            <a:avLst/>
          </a:prstGeom>
        </p:spPr>
        <p:txBody>
          <a:bodyPr wrap="square">
            <a:spAutoFit/>
          </a:bodyPr>
          <a:lstStyle/>
          <a:p>
            <a:pPr lvl="0">
              <a:defRPr/>
            </a:pPr>
            <a:r>
              <a:rPr lang="zh-CN" altLang="zh-CN" sz="1100" dirty="0"/>
              <a:t>小闹钟的制作</a:t>
            </a:r>
            <a:endParaRPr lang="zh-CN" altLang="en-US" sz="1100" b="1" kern="0" dirty="0">
              <a:latin typeface="微软雅黑" pitchFamily="34" charset="-122"/>
              <a:ea typeface="微软雅黑" pitchFamily="34" charset="-122"/>
            </a:endParaRPr>
          </a:p>
        </p:txBody>
      </p:sp>
      <p:sp>
        <p:nvSpPr>
          <p:cNvPr id="4" name="矩形 3"/>
          <p:cNvSpPr/>
          <p:nvPr/>
        </p:nvSpPr>
        <p:spPr>
          <a:xfrm>
            <a:off x="10360057" y="346863"/>
            <a:ext cx="1799670" cy="261610"/>
          </a:xfrm>
          <a:prstGeom prst="rect">
            <a:avLst/>
          </a:prstGeom>
        </p:spPr>
        <p:txBody>
          <a:bodyPr wrap="square">
            <a:spAutoFit/>
          </a:bodyPr>
          <a:lstStyle/>
          <a:p>
            <a:pPr lvl="0">
              <a:defRPr/>
            </a:pPr>
            <a:r>
              <a:rPr lang="zh-CN" altLang="zh-CN" sz="1100" dirty="0"/>
              <a:t>拼图游戏画</a:t>
            </a:r>
            <a:endParaRPr lang="zh-CN" altLang="en-US" sz="1100" b="1" kern="0" dirty="0">
              <a:solidFill>
                <a:schemeClr val="bg1"/>
              </a:solidFill>
              <a:latin typeface="微软雅黑" pitchFamily="34" charset="-122"/>
              <a:ea typeface="微软雅黑" pitchFamily="34" charset="-122"/>
            </a:endParaRPr>
          </a:p>
        </p:txBody>
      </p:sp>
      <p:sp>
        <p:nvSpPr>
          <p:cNvPr id="5" name="矩形 4"/>
          <p:cNvSpPr/>
          <p:nvPr/>
        </p:nvSpPr>
        <p:spPr>
          <a:xfrm>
            <a:off x="7454026" y="338882"/>
            <a:ext cx="1407934" cy="261610"/>
          </a:xfrm>
          <a:prstGeom prst="rect">
            <a:avLst/>
          </a:prstGeom>
        </p:spPr>
        <p:txBody>
          <a:bodyPr wrap="square">
            <a:spAutoFit/>
          </a:bodyPr>
          <a:lstStyle/>
          <a:p>
            <a:pPr lvl="0">
              <a:defRPr/>
            </a:pPr>
            <a:r>
              <a:rPr lang="zh-CN" altLang="zh-CN" sz="1100" dirty="0"/>
              <a:t>公司标志设计</a:t>
            </a:r>
            <a:endParaRPr lang="zh-CN" altLang="en-US" sz="1100" b="1" kern="0" dirty="0">
              <a:latin typeface="微软雅黑" pitchFamily="34" charset="-122"/>
              <a:ea typeface="微软雅黑" pitchFamily="34" charset="-122"/>
            </a:endParaRPr>
          </a:p>
        </p:txBody>
      </p:sp>
      <p:sp>
        <p:nvSpPr>
          <p:cNvPr id="6" name="TextBox 5"/>
          <p:cNvSpPr txBox="1"/>
          <p:nvPr/>
        </p:nvSpPr>
        <p:spPr>
          <a:xfrm>
            <a:off x="338535" y="1340768"/>
            <a:ext cx="6696744" cy="4801314"/>
          </a:xfrm>
          <a:prstGeom prst="rect">
            <a:avLst/>
          </a:prstGeom>
          <a:noFill/>
        </p:spPr>
        <p:txBody>
          <a:bodyPr wrap="square" rtlCol="0">
            <a:spAutoFit/>
          </a:bodyPr>
          <a:lstStyle/>
          <a:p>
            <a:r>
              <a:rPr lang="en-US" altLang="zh-CN" dirty="0" smtClean="0"/>
              <a:t>2</a:t>
            </a:r>
            <a:r>
              <a:rPr lang="zh-CN" altLang="zh-CN" b="1" dirty="0"/>
              <a:t>分布对象</a:t>
            </a:r>
          </a:p>
          <a:p>
            <a:r>
              <a:rPr lang="zh-CN" altLang="zh-CN" dirty="0"/>
              <a:t>有时候遇到很多个零散的图形如图</a:t>
            </a:r>
            <a:r>
              <a:rPr lang="en-US" altLang="zh-CN" dirty="0"/>
              <a:t>3-62</a:t>
            </a:r>
            <a:r>
              <a:rPr lang="zh-CN" altLang="zh-CN" dirty="0"/>
              <a:t>所示，或者图片等其他的对象，我们想要等距离分布排列，具体怎样操作实现呢？</a:t>
            </a:r>
          </a:p>
          <a:p>
            <a:r>
              <a:rPr lang="zh-CN" altLang="zh-CN" dirty="0"/>
              <a:t>左分散排列：平均设置对象左边缘的间距。如图</a:t>
            </a:r>
            <a:r>
              <a:rPr lang="en-US" altLang="zh-CN" dirty="0"/>
              <a:t>3-62</a:t>
            </a:r>
            <a:r>
              <a:rPr lang="zh-CN" altLang="zh-CN" dirty="0"/>
              <a:t>所示的对象全部选中后执行“左分散排列”后效果如图</a:t>
            </a:r>
            <a:r>
              <a:rPr lang="en-US" altLang="zh-CN" dirty="0"/>
              <a:t>3-63</a:t>
            </a:r>
            <a:r>
              <a:rPr lang="zh-CN" altLang="zh-CN" dirty="0"/>
              <a:t>所示。</a:t>
            </a:r>
          </a:p>
          <a:p>
            <a:r>
              <a:rPr lang="zh-CN" altLang="zh-CN" dirty="0"/>
              <a:t>水平分散排列中心：平均设置对象水平中心的间距如图</a:t>
            </a:r>
            <a:r>
              <a:rPr lang="en-US" altLang="zh-CN" dirty="0"/>
              <a:t>3-64</a:t>
            </a:r>
            <a:r>
              <a:rPr lang="zh-CN" altLang="zh-CN" dirty="0"/>
              <a:t>所示。</a:t>
            </a:r>
          </a:p>
          <a:p>
            <a:r>
              <a:rPr lang="zh-CN" altLang="zh-CN" dirty="0"/>
              <a:t>右分散排列：平均设置对象右边缘的间距如图</a:t>
            </a:r>
            <a:r>
              <a:rPr lang="en-US" altLang="zh-CN" dirty="0"/>
              <a:t>3-65</a:t>
            </a:r>
            <a:r>
              <a:rPr lang="zh-CN" altLang="zh-CN" dirty="0"/>
              <a:t>所示。</a:t>
            </a:r>
          </a:p>
          <a:p>
            <a:r>
              <a:rPr lang="zh-CN" altLang="zh-CN" dirty="0"/>
              <a:t>水平分散排列间距：平均设置对象水平的间距如图</a:t>
            </a:r>
            <a:r>
              <a:rPr lang="en-US" altLang="zh-CN" dirty="0"/>
              <a:t>3-66</a:t>
            </a:r>
            <a:r>
              <a:rPr lang="zh-CN" altLang="zh-CN" dirty="0"/>
              <a:t>所示。</a:t>
            </a:r>
          </a:p>
          <a:p>
            <a:r>
              <a:rPr lang="zh-CN" altLang="zh-CN" dirty="0"/>
              <a:t>顶部排列分散：平均设置对象上边缘的间距如图</a:t>
            </a:r>
            <a:r>
              <a:rPr lang="en-US" altLang="zh-CN" dirty="0"/>
              <a:t>3-67</a:t>
            </a:r>
            <a:r>
              <a:rPr lang="zh-CN" altLang="zh-CN" dirty="0"/>
              <a:t>所示。</a:t>
            </a:r>
          </a:p>
          <a:p>
            <a:r>
              <a:rPr lang="zh-CN" altLang="zh-CN" dirty="0"/>
              <a:t>垂直分散排列中心：平均设置对象垂直中心的间距如图</a:t>
            </a:r>
            <a:r>
              <a:rPr lang="en-US" altLang="zh-CN" dirty="0"/>
              <a:t>3-68</a:t>
            </a:r>
            <a:r>
              <a:rPr lang="zh-CN" altLang="zh-CN" dirty="0"/>
              <a:t>所示。</a:t>
            </a:r>
          </a:p>
          <a:p>
            <a:r>
              <a:rPr lang="zh-CN" altLang="zh-CN" dirty="0"/>
              <a:t>底部分散排列：平均设置对象下边缘的间距如图</a:t>
            </a:r>
            <a:r>
              <a:rPr lang="en-US" altLang="zh-CN" dirty="0"/>
              <a:t>3-69</a:t>
            </a:r>
            <a:r>
              <a:rPr lang="zh-CN" altLang="zh-CN" dirty="0"/>
              <a:t>所示。</a:t>
            </a:r>
          </a:p>
          <a:p>
            <a:r>
              <a:rPr lang="zh-CN" altLang="zh-CN" dirty="0"/>
              <a:t>垂直分散排列间距：平均设置对象垂直的间距如图</a:t>
            </a:r>
            <a:r>
              <a:rPr lang="en-US" altLang="zh-CN" dirty="0"/>
              <a:t>3-70</a:t>
            </a:r>
            <a:r>
              <a:rPr lang="zh-CN" altLang="zh-CN" dirty="0"/>
              <a:t>所示。</a:t>
            </a:r>
          </a:p>
          <a:p>
            <a:r>
              <a:rPr lang="zh-CN" altLang="zh-CN" b="1" dirty="0"/>
              <a:t>对齐和分布的混合使用：</a:t>
            </a:r>
            <a:r>
              <a:rPr lang="zh-CN" altLang="zh-CN" dirty="0"/>
              <a:t>不同的对齐方式之间，不同的分布之间以及对齐和分布之间都可以进行混合使用。如对上面色块先进行“垂直居中对齐”后再进行“水平分散排列间距”效果如图</a:t>
            </a:r>
            <a:r>
              <a:rPr lang="en-US" altLang="zh-CN" dirty="0"/>
              <a:t>3-71</a:t>
            </a:r>
            <a:r>
              <a:rPr lang="zh-CN" altLang="zh-CN" dirty="0"/>
              <a:t>所示。</a:t>
            </a:r>
          </a:p>
          <a:p>
            <a:endParaRPr lang="zh-CN" altLang="en-US" dirty="0"/>
          </a:p>
        </p:txBody>
      </p:sp>
      <p:sp>
        <p:nvSpPr>
          <p:cNvPr id="8" name="文本框 595"/>
          <p:cNvSpPr txBox="1">
            <a:spLocks noChangeArrowheads="1"/>
          </p:cNvSpPr>
          <p:nvPr/>
        </p:nvSpPr>
        <p:spPr bwMode="auto">
          <a:xfrm>
            <a:off x="7045826" y="2125652"/>
            <a:ext cx="1032263" cy="445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3-62</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pic>
        <p:nvPicPr>
          <p:cNvPr id="63" name="图片 59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752982" y="1376469"/>
            <a:ext cx="1525093" cy="712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文本框 597"/>
          <p:cNvSpPr txBox="1">
            <a:spLocks noChangeArrowheads="1"/>
          </p:cNvSpPr>
          <p:nvPr/>
        </p:nvSpPr>
        <p:spPr bwMode="auto">
          <a:xfrm>
            <a:off x="9072818" y="2137971"/>
            <a:ext cx="923793" cy="454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3-63</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pic>
        <p:nvPicPr>
          <p:cNvPr id="60" name="图片 59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759996" y="1318561"/>
            <a:ext cx="1483950" cy="688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4" name="画布 721"/>
          <p:cNvGrpSpPr>
            <a:grpSpLocks/>
          </p:cNvGrpSpPr>
          <p:nvPr/>
        </p:nvGrpSpPr>
        <p:grpSpPr bwMode="auto">
          <a:xfrm>
            <a:off x="7035279" y="1318561"/>
            <a:ext cx="5096915" cy="2195068"/>
            <a:chOff x="0" y="-12139"/>
            <a:chExt cx="50957" cy="21949"/>
          </a:xfrm>
        </p:grpSpPr>
        <p:sp>
          <p:nvSpPr>
            <p:cNvPr id="15" name="AutoShape 18"/>
            <p:cNvSpPr>
              <a:spLocks noChangeAspect="1" noChangeArrowheads="1"/>
            </p:cNvSpPr>
            <p:nvPr/>
          </p:nvSpPr>
          <p:spPr bwMode="auto">
            <a:xfrm>
              <a:off x="0" y="0"/>
              <a:ext cx="14173" cy="981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文本框 599"/>
            <p:cNvSpPr txBox="1">
              <a:spLocks noChangeArrowheads="1"/>
            </p:cNvSpPr>
            <p:nvPr/>
          </p:nvSpPr>
          <p:spPr bwMode="auto">
            <a:xfrm>
              <a:off x="40374" y="-5187"/>
              <a:ext cx="9330" cy="4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3-64</a:t>
              </a:r>
              <a:endParaRPr kumimoji="0" lang="en-US"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pic>
          <p:nvPicPr>
            <p:cNvPr id="17" name="图片 600"/>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517" y="-12139"/>
              <a:ext cx="12440" cy="660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8" name="画布 722"/>
          <p:cNvGrpSpPr>
            <a:grpSpLocks/>
          </p:cNvGrpSpPr>
          <p:nvPr/>
        </p:nvGrpSpPr>
        <p:grpSpPr bwMode="auto">
          <a:xfrm>
            <a:off x="6971023" y="3192067"/>
            <a:ext cx="3520640" cy="1223987"/>
            <a:chOff x="-21680" y="-2161"/>
            <a:chExt cx="35205" cy="12247"/>
          </a:xfrm>
        </p:grpSpPr>
        <p:sp>
          <p:nvSpPr>
            <p:cNvPr id="19" name="AutoShape 14"/>
            <p:cNvSpPr>
              <a:spLocks noChangeAspect="1" noChangeArrowheads="1"/>
            </p:cNvSpPr>
            <p:nvPr/>
          </p:nvSpPr>
          <p:spPr bwMode="auto">
            <a:xfrm>
              <a:off x="0" y="0"/>
              <a:ext cx="13525" cy="988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文本框 601"/>
            <p:cNvSpPr txBox="1">
              <a:spLocks noChangeArrowheads="1"/>
            </p:cNvSpPr>
            <p:nvPr/>
          </p:nvSpPr>
          <p:spPr bwMode="auto">
            <a:xfrm>
              <a:off x="-18695" y="5764"/>
              <a:ext cx="10085" cy="4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3-65</a:t>
              </a:r>
              <a:endParaRPr kumimoji="0" lang="en-US"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pic>
          <p:nvPicPr>
            <p:cNvPr id="56" name="图片 60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1680" y="-2161"/>
              <a:ext cx="13124" cy="7146"/>
            </a:xfrm>
            <a:prstGeom prst="rect">
              <a:avLst/>
            </a:prstGeom>
            <a:noFill/>
            <a:extLst>
              <a:ext uri="{909E8E84-426E-40DD-AFC4-6F175D3DCCD1}">
                <a14:hiddenFill xmlns:a14="http://schemas.microsoft.com/office/drawing/2010/main">
                  <a:solidFill>
                    <a:srgbClr val="FFFFFF"/>
                  </a:solidFill>
                </a14:hiddenFill>
              </a:ext>
            </a:extLst>
          </p:spPr>
        </p:pic>
      </p:grpSp>
      <p:sp>
        <p:nvSpPr>
          <p:cNvPr id="21" name="Rectangle 19"/>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2" name="Rectangle 21"/>
          <p:cNvSpPr>
            <a:spLocks noChangeArrowheads="1"/>
          </p:cNvSpPr>
          <p:nvPr/>
        </p:nvSpPr>
        <p:spPr bwMode="auto">
          <a:xfrm>
            <a:off x="0" y="1438275"/>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3" name="Rectangle 23"/>
          <p:cNvSpPr>
            <a:spLocks noChangeArrowheads="1"/>
          </p:cNvSpPr>
          <p:nvPr/>
        </p:nvSpPr>
        <p:spPr bwMode="auto">
          <a:xfrm>
            <a:off x="0" y="24257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nvGrpSpPr>
          <p:cNvPr id="26" name="画布 723"/>
          <p:cNvGrpSpPr>
            <a:grpSpLocks/>
          </p:cNvGrpSpPr>
          <p:nvPr/>
        </p:nvGrpSpPr>
        <p:grpSpPr bwMode="auto">
          <a:xfrm>
            <a:off x="7202894" y="3304246"/>
            <a:ext cx="3060503" cy="2054968"/>
            <a:chOff x="0" y="-11500"/>
            <a:chExt cx="30621" cy="20548"/>
          </a:xfrm>
        </p:grpSpPr>
        <p:sp>
          <p:nvSpPr>
            <p:cNvPr id="27" name="AutoShape 33"/>
            <p:cNvSpPr>
              <a:spLocks noChangeAspect="1" noChangeArrowheads="1"/>
            </p:cNvSpPr>
            <p:nvPr/>
          </p:nvSpPr>
          <p:spPr bwMode="auto">
            <a:xfrm>
              <a:off x="0" y="0"/>
              <a:ext cx="11976" cy="904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文本框 603"/>
            <p:cNvSpPr txBox="1">
              <a:spLocks noChangeArrowheads="1"/>
            </p:cNvSpPr>
            <p:nvPr/>
          </p:nvSpPr>
          <p:spPr bwMode="auto">
            <a:xfrm>
              <a:off x="21129" y="-5795"/>
              <a:ext cx="9492" cy="4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3-66</a:t>
              </a:r>
              <a:endParaRPr kumimoji="0" lang="en-US"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pic>
          <p:nvPicPr>
            <p:cNvPr id="54" name="图片 604"/>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8709" y="-11500"/>
              <a:ext cx="11623" cy="570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9" name="画布 724"/>
          <p:cNvGrpSpPr>
            <a:grpSpLocks/>
          </p:cNvGrpSpPr>
          <p:nvPr/>
        </p:nvGrpSpPr>
        <p:grpSpPr bwMode="auto">
          <a:xfrm>
            <a:off x="9418875" y="3037222"/>
            <a:ext cx="2703007" cy="2302300"/>
            <a:chOff x="0" y="-13498"/>
            <a:chExt cx="27023" cy="23023"/>
          </a:xfrm>
        </p:grpSpPr>
        <p:sp>
          <p:nvSpPr>
            <p:cNvPr id="30" name="AutoShape 29"/>
            <p:cNvSpPr>
              <a:spLocks noChangeAspect="1" noChangeArrowheads="1"/>
            </p:cNvSpPr>
            <p:nvPr/>
          </p:nvSpPr>
          <p:spPr bwMode="auto">
            <a:xfrm>
              <a:off x="0" y="0"/>
              <a:ext cx="13887" cy="952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文本框 605"/>
            <p:cNvSpPr txBox="1">
              <a:spLocks noChangeArrowheads="1"/>
            </p:cNvSpPr>
            <p:nvPr/>
          </p:nvSpPr>
          <p:spPr bwMode="auto">
            <a:xfrm>
              <a:off x="17441" y="-7319"/>
              <a:ext cx="9069" cy="3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3-67</a:t>
              </a:r>
              <a:endParaRPr kumimoji="0" lang="en-US"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pic>
          <p:nvPicPr>
            <p:cNvPr id="52" name="图片 606"/>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3492" y="-13498"/>
              <a:ext cx="13531" cy="6179"/>
            </a:xfrm>
            <a:prstGeom prst="rect">
              <a:avLst/>
            </a:prstGeom>
            <a:noFill/>
            <a:extLst>
              <a:ext uri="{909E8E84-426E-40DD-AFC4-6F175D3DCCD1}">
                <a14:hiddenFill xmlns:a14="http://schemas.microsoft.com/office/drawing/2010/main">
                  <a:solidFill>
                    <a:srgbClr val="FFFFFF"/>
                  </a:solidFill>
                </a14:hiddenFill>
              </a:ext>
            </a:extLst>
          </p:spPr>
        </p:pic>
      </p:grpSp>
      <p:sp>
        <p:nvSpPr>
          <p:cNvPr id="32" name="Rectangle 34"/>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3" name="Rectangle 36"/>
          <p:cNvSpPr>
            <a:spLocks noChangeArrowheads="1"/>
          </p:cNvSpPr>
          <p:nvPr/>
        </p:nvSpPr>
        <p:spPr bwMode="auto">
          <a:xfrm>
            <a:off x="0" y="1362075"/>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p>
            <a:pPr marL="0" marR="0" lvl="0" indent="333375"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4" name="Rectangle 38"/>
          <p:cNvSpPr>
            <a:spLocks noChangeArrowheads="1"/>
          </p:cNvSpPr>
          <p:nvPr/>
        </p:nvSpPr>
        <p:spPr bwMode="auto">
          <a:xfrm>
            <a:off x="0" y="2314575"/>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nvGrpSpPr>
          <p:cNvPr id="35" name="画布 725"/>
          <p:cNvGrpSpPr>
            <a:grpSpLocks/>
          </p:cNvGrpSpPr>
          <p:nvPr/>
        </p:nvGrpSpPr>
        <p:grpSpPr bwMode="auto">
          <a:xfrm>
            <a:off x="7596133" y="4939963"/>
            <a:ext cx="1718559" cy="2157411"/>
            <a:chOff x="0" y="-11973"/>
            <a:chExt cx="17185" cy="21580"/>
          </a:xfrm>
        </p:grpSpPr>
        <p:sp>
          <p:nvSpPr>
            <p:cNvPr id="36" name="AutoShape 46"/>
            <p:cNvSpPr>
              <a:spLocks noChangeAspect="1" noChangeArrowheads="1"/>
            </p:cNvSpPr>
            <p:nvPr/>
          </p:nvSpPr>
          <p:spPr bwMode="auto">
            <a:xfrm>
              <a:off x="0" y="0"/>
              <a:ext cx="14668" cy="960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文本框 607"/>
            <p:cNvSpPr txBox="1">
              <a:spLocks noChangeArrowheads="1"/>
            </p:cNvSpPr>
            <p:nvPr/>
          </p:nvSpPr>
          <p:spPr bwMode="auto">
            <a:xfrm>
              <a:off x="6994" y="-5249"/>
              <a:ext cx="8908" cy="3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3-68</a:t>
              </a:r>
              <a:endParaRPr kumimoji="0" lang="en-US"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pic>
          <p:nvPicPr>
            <p:cNvPr id="50" name="图片 608"/>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2898" y="-11973"/>
              <a:ext cx="14287" cy="728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8" name="画布 726"/>
          <p:cNvGrpSpPr>
            <a:grpSpLocks/>
          </p:cNvGrpSpPr>
          <p:nvPr/>
        </p:nvGrpSpPr>
        <p:grpSpPr bwMode="auto">
          <a:xfrm>
            <a:off x="10195970" y="5314918"/>
            <a:ext cx="1499655" cy="2104367"/>
            <a:chOff x="0" y="-11876"/>
            <a:chExt cx="14996" cy="21058"/>
          </a:xfrm>
        </p:grpSpPr>
        <p:sp>
          <p:nvSpPr>
            <p:cNvPr id="39" name="AutoShape 42"/>
            <p:cNvSpPr>
              <a:spLocks noChangeAspect="1" noChangeArrowheads="1"/>
            </p:cNvSpPr>
            <p:nvPr/>
          </p:nvSpPr>
          <p:spPr bwMode="auto">
            <a:xfrm>
              <a:off x="0" y="0"/>
              <a:ext cx="13525" cy="918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文本框 609"/>
            <p:cNvSpPr txBox="1">
              <a:spLocks noChangeArrowheads="1"/>
            </p:cNvSpPr>
            <p:nvPr/>
          </p:nvSpPr>
          <p:spPr bwMode="auto">
            <a:xfrm>
              <a:off x="4866" y="-5911"/>
              <a:ext cx="8554" cy="38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3-69</a:t>
              </a:r>
              <a:endParaRPr kumimoji="0" lang="en-US"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pic>
          <p:nvPicPr>
            <p:cNvPr id="48" name="图片 610"/>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058" y="-11876"/>
              <a:ext cx="11938" cy="6010"/>
            </a:xfrm>
            <a:prstGeom prst="rect">
              <a:avLst/>
            </a:prstGeom>
            <a:noFill/>
            <a:extLst>
              <a:ext uri="{909E8E84-426E-40DD-AFC4-6F175D3DCCD1}">
                <a14:hiddenFill xmlns:a14="http://schemas.microsoft.com/office/drawing/2010/main">
                  <a:solidFill>
                    <a:srgbClr val="FFFFFF"/>
                  </a:solidFill>
                </a14:hiddenFill>
              </a:ext>
            </a:extLst>
          </p:spPr>
        </p:pic>
      </p:grpSp>
      <p:sp>
        <p:nvSpPr>
          <p:cNvPr id="41" name="Rectangle 47"/>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2" name="Rectangle 49"/>
          <p:cNvSpPr>
            <a:spLocks noChangeArrowheads="1"/>
          </p:cNvSpPr>
          <p:nvPr/>
        </p:nvSpPr>
        <p:spPr bwMode="auto">
          <a:xfrm>
            <a:off x="0" y="1417638"/>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p>
            <a:pPr marL="0" marR="0" lvl="0" indent="333375"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43" name="Rectangle 51"/>
          <p:cNvSpPr>
            <a:spLocks noChangeArrowheads="1"/>
          </p:cNvSpPr>
          <p:nvPr/>
        </p:nvSpPr>
        <p:spPr bwMode="auto">
          <a:xfrm>
            <a:off x="0" y="2335213"/>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nvGrpSpPr>
          <p:cNvPr id="45" name="画布 727"/>
          <p:cNvGrpSpPr>
            <a:grpSpLocks/>
          </p:cNvGrpSpPr>
          <p:nvPr/>
        </p:nvGrpSpPr>
        <p:grpSpPr bwMode="auto">
          <a:xfrm>
            <a:off x="2643870" y="5606785"/>
            <a:ext cx="1703770" cy="1245909"/>
            <a:chOff x="0" y="0"/>
            <a:chExt cx="12287" cy="8978"/>
          </a:xfrm>
        </p:grpSpPr>
        <p:sp>
          <p:nvSpPr>
            <p:cNvPr id="46" name="AutoShape 60"/>
            <p:cNvSpPr>
              <a:spLocks noChangeAspect="1" noChangeArrowheads="1"/>
            </p:cNvSpPr>
            <p:nvPr/>
          </p:nvSpPr>
          <p:spPr bwMode="auto">
            <a:xfrm>
              <a:off x="0" y="0"/>
              <a:ext cx="12287" cy="897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文本框 611"/>
            <p:cNvSpPr txBox="1">
              <a:spLocks noChangeArrowheads="1"/>
            </p:cNvSpPr>
            <p:nvPr/>
          </p:nvSpPr>
          <p:spPr bwMode="auto">
            <a:xfrm>
              <a:off x="3448" y="6189"/>
              <a:ext cx="6077" cy="2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3-70</a:t>
              </a:r>
              <a:endParaRPr kumimoji="0" lang="en-US"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pic>
          <p:nvPicPr>
            <p:cNvPr id="49" name="图片 612"/>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360" y="381"/>
              <a:ext cx="11938" cy="580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1" name="画布 728"/>
          <p:cNvGrpSpPr>
            <a:grpSpLocks/>
          </p:cNvGrpSpPr>
          <p:nvPr/>
        </p:nvGrpSpPr>
        <p:grpSpPr bwMode="auto">
          <a:xfrm>
            <a:off x="4647520" y="5861837"/>
            <a:ext cx="2323503" cy="1010529"/>
            <a:chOff x="0" y="0"/>
            <a:chExt cx="17955" cy="7810"/>
          </a:xfrm>
        </p:grpSpPr>
        <p:sp>
          <p:nvSpPr>
            <p:cNvPr id="53" name="AutoShape 56"/>
            <p:cNvSpPr>
              <a:spLocks noChangeAspect="1" noChangeArrowheads="1"/>
            </p:cNvSpPr>
            <p:nvPr/>
          </p:nvSpPr>
          <p:spPr bwMode="auto">
            <a:xfrm>
              <a:off x="0" y="0"/>
              <a:ext cx="17951" cy="781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55" name="图片 613"/>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359" y="0"/>
              <a:ext cx="17596" cy="4397"/>
            </a:xfrm>
            <a:prstGeom prst="rect">
              <a:avLst/>
            </a:prstGeom>
            <a:noFill/>
            <a:extLst>
              <a:ext uri="{909E8E84-426E-40DD-AFC4-6F175D3DCCD1}">
                <a14:hiddenFill xmlns:a14="http://schemas.microsoft.com/office/drawing/2010/main">
                  <a:solidFill>
                    <a:srgbClr val="FFFFFF"/>
                  </a:solidFill>
                </a14:hiddenFill>
              </a:ext>
            </a:extLst>
          </p:spPr>
        </p:pic>
        <p:sp>
          <p:nvSpPr>
            <p:cNvPr id="57" name="文本框 614"/>
            <p:cNvSpPr txBox="1">
              <a:spLocks noChangeArrowheads="1"/>
            </p:cNvSpPr>
            <p:nvPr/>
          </p:nvSpPr>
          <p:spPr bwMode="auto">
            <a:xfrm>
              <a:off x="6870" y="4397"/>
              <a:ext cx="6574" cy="3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3-71</a:t>
              </a:r>
              <a:endParaRPr kumimoji="0" lang="en-US"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sp>
        <p:nvSpPr>
          <p:cNvPr id="59" name="Rectangle 61"/>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1" name="Rectangle 63"/>
          <p:cNvSpPr>
            <a:spLocks noChangeArrowheads="1"/>
          </p:cNvSpPr>
          <p:nvPr/>
        </p:nvSpPr>
        <p:spPr bwMode="auto">
          <a:xfrm>
            <a:off x="0" y="1355725"/>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p>
            <a:pPr marL="0" marR="0" lvl="0" indent="333375"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62" name="Rectangle 65"/>
          <p:cNvSpPr>
            <a:spLocks noChangeArrowheads="1"/>
          </p:cNvSpPr>
          <p:nvPr/>
        </p:nvSpPr>
        <p:spPr bwMode="auto">
          <a:xfrm>
            <a:off x="0" y="2136775"/>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3855251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1"/>
          <p:cNvSpPr/>
          <p:nvPr/>
        </p:nvSpPr>
        <p:spPr>
          <a:xfrm>
            <a:off x="8803472" y="261068"/>
            <a:ext cx="1335926"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8939713" y="350546"/>
            <a:ext cx="1407934" cy="261610"/>
          </a:xfrm>
          <a:prstGeom prst="rect">
            <a:avLst/>
          </a:prstGeom>
        </p:spPr>
        <p:txBody>
          <a:bodyPr wrap="square">
            <a:spAutoFit/>
          </a:bodyPr>
          <a:lstStyle/>
          <a:p>
            <a:pPr lvl="0">
              <a:defRPr/>
            </a:pPr>
            <a:r>
              <a:rPr lang="zh-CN" altLang="zh-CN" sz="1100" dirty="0"/>
              <a:t>小闹钟的制作</a:t>
            </a:r>
            <a:endParaRPr lang="zh-CN" altLang="en-US" sz="1100" b="1" kern="0" dirty="0">
              <a:latin typeface="微软雅黑" pitchFamily="34" charset="-122"/>
              <a:ea typeface="微软雅黑" pitchFamily="34" charset="-122"/>
            </a:endParaRPr>
          </a:p>
        </p:txBody>
      </p:sp>
      <p:sp>
        <p:nvSpPr>
          <p:cNvPr id="4" name="矩形 3"/>
          <p:cNvSpPr/>
          <p:nvPr/>
        </p:nvSpPr>
        <p:spPr>
          <a:xfrm>
            <a:off x="10360057" y="346863"/>
            <a:ext cx="1799670" cy="261610"/>
          </a:xfrm>
          <a:prstGeom prst="rect">
            <a:avLst/>
          </a:prstGeom>
        </p:spPr>
        <p:txBody>
          <a:bodyPr wrap="square">
            <a:spAutoFit/>
          </a:bodyPr>
          <a:lstStyle/>
          <a:p>
            <a:pPr lvl="0">
              <a:defRPr/>
            </a:pPr>
            <a:r>
              <a:rPr lang="zh-CN" altLang="zh-CN" sz="1100" dirty="0"/>
              <a:t>拼图游戏画</a:t>
            </a:r>
            <a:endParaRPr lang="zh-CN" altLang="en-US" sz="1100" b="1" kern="0" dirty="0">
              <a:solidFill>
                <a:schemeClr val="bg1"/>
              </a:solidFill>
              <a:latin typeface="微软雅黑" pitchFamily="34" charset="-122"/>
              <a:ea typeface="微软雅黑" pitchFamily="34" charset="-122"/>
            </a:endParaRPr>
          </a:p>
        </p:txBody>
      </p:sp>
      <p:sp>
        <p:nvSpPr>
          <p:cNvPr id="5" name="矩形 4"/>
          <p:cNvSpPr/>
          <p:nvPr/>
        </p:nvSpPr>
        <p:spPr>
          <a:xfrm>
            <a:off x="7454026" y="338882"/>
            <a:ext cx="1407934" cy="261610"/>
          </a:xfrm>
          <a:prstGeom prst="rect">
            <a:avLst/>
          </a:prstGeom>
        </p:spPr>
        <p:txBody>
          <a:bodyPr wrap="square">
            <a:spAutoFit/>
          </a:bodyPr>
          <a:lstStyle/>
          <a:p>
            <a:pPr lvl="0">
              <a:defRPr/>
            </a:pPr>
            <a:r>
              <a:rPr lang="zh-CN" altLang="zh-CN" sz="1100" dirty="0"/>
              <a:t>公司标志设计</a:t>
            </a:r>
            <a:endParaRPr lang="zh-CN" altLang="en-US" sz="1100" b="1" kern="0" dirty="0">
              <a:latin typeface="微软雅黑" pitchFamily="34" charset="-122"/>
              <a:ea typeface="微软雅黑" pitchFamily="34" charset="-122"/>
            </a:endParaRPr>
          </a:p>
        </p:txBody>
      </p:sp>
      <p:sp>
        <p:nvSpPr>
          <p:cNvPr id="6" name="TextBox 5"/>
          <p:cNvSpPr txBox="1"/>
          <p:nvPr/>
        </p:nvSpPr>
        <p:spPr>
          <a:xfrm>
            <a:off x="159512" y="1470352"/>
            <a:ext cx="6336704" cy="5078313"/>
          </a:xfrm>
          <a:prstGeom prst="rect">
            <a:avLst/>
          </a:prstGeom>
          <a:noFill/>
        </p:spPr>
        <p:txBody>
          <a:bodyPr wrap="square" rtlCol="0">
            <a:spAutoFit/>
          </a:bodyPr>
          <a:lstStyle/>
          <a:p>
            <a:r>
              <a:rPr lang="en-US" altLang="zh-CN" b="1" dirty="0" smtClean="0"/>
              <a:t>1</a:t>
            </a:r>
            <a:r>
              <a:rPr lang="zh-CN" altLang="en-US" b="1" dirty="0" smtClean="0"/>
              <a:t>、</a:t>
            </a:r>
            <a:r>
              <a:rPr lang="zh-CN" altLang="zh-CN" b="1" dirty="0" smtClean="0"/>
              <a:t>剪纸的制作</a:t>
            </a:r>
            <a:r>
              <a:rPr lang="en-US" altLang="zh-CN" b="1" dirty="0" smtClean="0"/>
              <a:t>  </a:t>
            </a:r>
            <a:endParaRPr lang="zh-CN" altLang="zh-CN" dirty="0" smtClean="0"/>
          </a:p>
          <a:p>
            <a:r>
              <a:rPr lang="zh-CN" altLang="zh-CN" dirty="0" smtClean="0"/>
              <a:t>【</a:t>
            </a:r>
            <a:r>
              <a:rPr lang="en-US" altLang="zh-CN" dirty="0"/>
              <a:t>Step01</a:t>
            </a:r>
            <a:r>
              <a:rPr lang="zh-CN" altLang="zh-CN" dirty="0"/>
              <a:t>】新建一个文件，用椭圆工具在绘图区域绘制一个椭圆，并填充红色，如图</a:t>
            </a:r>
            <a:r>
              <a:rPr lang="en-US" altLang="zh-CN" dirty="0"/>
              <a:t>3-72</a:t>
            </a:r>
            <a:r>
              <a:rPr lang="zh-CN" altLang="zh-CN" dirty="0"/>
              <a:t>所示。</a:t>
            </a:r>
          </a:p>
          <a:p>
            <a:r>
              <a:rPr lang="zh-CN" altLang="zh-CN" dirty="0"/>
              <a:t>【</a:t>
            </a:r>
            <a:r>
              <a:rPr lang="en-US" altLang="zh-CN" dirty="0"/>
              <a:t>Step02</a:t>
            </a:r>
            <a:r>
              <a:rPr lang="zh-CN" altLang="zh-CN" dirty="0"/>
              <a:t>】打开“变换”泊坞窗或执行“对象</a:t>
            </a:r>
            <a:r>
              <a:rPr lang="en-US" altLang="zh-CN" dirty="0"/>
              <a:t>\</a:t>
            </a:r>
            <a:r>
              <a:rPr lang="zh-CN" altLang="zh-CN" dirty="0"/>
              <a:t>变换</a:t>
            </a:r>
            <a:r>
              <a:rPr lang="en-US" altLang="zh-CN" dirty="0"/>
              <a:t>\</a:t>
            </a:r>
            <a:r>
              <a:rPr lang="zh-CN" altLang="zh-CN" dirty="0"/>
              <a:t>旋转”命令。参数设置如图</a:t>
            </a:r>
            <a:r>
              <a:rPr lang="en-US" altLang="zh-CN" dirty="0"/>
              <a:t>3-73</a:t>
            </a:r>
            <a:r>
              <a:rPr lang="zh-CN" altLang="zh-CN" dirty="0"/>
              <a:t>所示设置角度为</a:t>
            </a:r>
            <a:r>
              <a:rPr lang="en-US" altLang="zh-CN" dirty="0"/>
              <a:t>36</a:t>
            </a:r>
            <a:r>
              <a:rPr lang="zh-CN" altLang="zh-CN" dirty="0"/>
              <a:t>度，相对中心为右中，副本为</a:t>
            </a:r>
            <a:r>
              <a:rPr lang="en-US" altLang="zh-CN" dirty="0"/>
              <a:t>9</a:t>
            </a:r>
            <a:r>
              <a:rPr lang="zh-CN" altLang="zh-CN" dirty="0"/>
              <a:t>，设置好后单击“应用”按钮效果如图</a:t>
            </a:r>
            <a:r>
              <a:rPr lang="en-US" altLang="zh-CN" dirty="0"/>
              <a:t>3-74</a:t>
            </a:r>
            <a:r>
              <a:rPr lang="zh-CN" altLang="zh-CN" dirty="0"/>
              <a:t>所示。</a:t>
            </a:r>
          </a:p>
          <a:p>
            <a:r>
              <a:rPr lang="zh-CN" altLang="zh-CN" dirty="0"/>
              <a:t>【</a:t>
            </a:r>
            <a:r>
              <a:rPr lang="en-US" altLang="zh-CN" dirty="0"/>
              <a:t>Step03</a:t>
            </a:r>
            <a:r>
              <a:rPr lang="zh-CN" altLang="zh-CN" dirty="0"/>
              <a:t>】用“选择工具”框选中全部图形，执行“合并”</a:t>
            </a:r>
            <a:r>
              <a:rPr lang="en-US" altLang="zh-CN" dirty="0"/>
              <a:t> (</a:t>
            </a:r>
            <a:r>
              <a:rPr lang="en-US" altLang="zh-CN" dirty="0" err="1"/>
              <a:t>Ctrl+L</a:t>
            </a:r>
            <a:r>
              <a:rPr lang="en-US" altLang="zh-CN" dirty="0"/>
              <a:t>)</a:t>
            </a:r>
            <a:r>
              <a:rPr lang="zh-CN" altLang="zh-CN" dirty="0"/>
              <a:t>命令，这时交叉图形中间出现镂空效果如图</a:t>
            </a:r>
            <a:r>
              <a:rPr lang="en-US" altLang="zh-CN" dirty="0"/>
              <a:t>3-75</a:t>
            </a:r>
            <a:r>
              <a:rPr lang="zh-CN" altLang="zh-CN" dirty="0"/>
              <a:t>所示。</a:t>
            </a:r>
          </a:p>
          <a:p>
            <a:r>
              <a:rPr lang="zh-CN" altLang="zh-CN" dirty="0"/>
              <a:t>【</a:t>
            </a:r>
            <a:r>
              <a:rPr lang="en-US" altLang="zh-CN" dirty="0"/>
              <a:t>Step04</a:t>
            </a:r>
            <a:r>
              <a:rPr lang="zh-CN" altLang="zh-CN" dirty="0"/>
              <a:t>】接着再次全选图形，再执行“对象</a:t>
            </a:r>
            <a:r>
              <a:rPr lang="en-US" altLang="zh-CN" dirty="0"/>
              <a:t>\</a:t>
            </a:r>
            <a:r>
              <a:rPr lang="zh-CN" altLang="zh-CN" dirty="0"/>
              <a:t>变换</a:t>
            </a:r>
            <a:r>
              <a:rPr lang="en-US" altLang="zh-CN" dirty="0"/>
              <a:t>\</a:t>
            </a:r>
            <a:r>
              <a:rPr lang="zh-CN" altLang="zh-CN" dirty="0"/>
              <a:t>旋转”命令，参数设置不变相对中心点设置为“中上”，单击“应用”按钮后效果如图</a:t>
            </a:r>
            <a:r>
              <a:rPr lang="en-US" altLang="zh-CN" dirty="0"/>
              <a:t>3-76</a:t>
            </a:r>
            <a:r>
              <a:rPr lang="zh-CN" altLang="zh-CN" dirty="0"/>
              <a:t>所示。</a:t>
            </a:r>
          </a:p>
          <a:p>
            <a:r>
              <a:rPr lang="zh-CN" altLang="zh-CN" dirty="0"/>
              <a:t>【</a:t>
            </a:r>
            <a:r>
              <a:rPr lang="en-US" altLang="zh-CN" dirty="0"/>
              <a:t>Step05</a:t>
            </a:r>
            <a:r>
              <a:rPr lang="zh-CN" altLang="zh-CN" dirty="0"/>
              <a:t>】用“选择工具”框选全部图形，执行“合并”</a:t>
            </a:r>
            <a:r>
              <a:rPr lang="en-US" altLang="zh-CN" dirty="0"/>
              <a:t>(</a:t>
            </a:r>
            <a:r>
              <a:rPr lang="en-US" altLang="zh-CN" dirty="0" err="1"/>
              <a:t>Ctrl+L</a:t>
            </a:r>
            <a:r>
              <a:rPr lang="en-US" altLang="zh-CN" dirty="0"/>
              <a:t>)</a:t>
            </a:r>
            <a:r>
              <a:rPr lang="zh-CN" altLang="zh-CN" dirty="0"/>
              <a:t>命令后去除轮廓线得到效果如图</a:t>
            </a:r>
            <a:r>
              <a:rPr lang="en-US" altLang="zh-CN" dirty="0"/>
              <a:t>3-77</a:t>
            </a:r>
            <a:r>
              <a:rPr lang="zh-CN" altLang="zh-CN" dirty="0"/>
              <a:t>所示。到此这样一个复杂图形的剪纸效果我们就完成了，是不是很简单，需要注意的是选择的相对中心点不同，运算出来的图案效果也就不同。同学们也可以尝试其他图形，比如方形、五角星，而且每次的效果都会不一样，任意效果都很完美。</a:t>
            </a:r>
          </a:p>
          <a:p>
            <a:endParaRPr lang="zh-CN" altLang="en-US" dirty="0"/>
          </a:p>
        </p:txBody>
      </p:sp>
      <p:sp>
        <p:nvSpPr>
          <p:cNvPr id="7" name="TextBox 6"/>
          <p:cNvSpPr txBox="1"/>
          <p:nvPr/>
        </p:nvSpPr>
        <p:spPr>
          <a:xfrm>
            <a:off x="410543" y="880127"/>
            <a:ext cx="1729961" cy="400110"/>
          </a:xfrm>
          <a:prstGeom prst="rect">
            <a:avLst/>
          </a:prstGeom>
          <a:noFill/>
        </p:spPr>
        <p:txBody>
          <a:bodyPr wrap="none" rtlCol="0">
            <a:spAutoFit/>
          </a:bodyPr>
          <a:lstStyle/>
          <a:p>
            <a:r>
              <a:rPr lang="zh-CN" altLang="en-US" sz="2000" dirty="0"/>
              <a:t>三、</a:t>
            </a:r>
            <a:r>
              <a:rPr lang="zh-CN" altLang="zh-CN" sz="2000" b="1" dirty="0"/>
              <a:t>任务</a:t>
            </a:r>
            <a:r>
              <a:rPr lang="zh-CN" altLang="zh-CN" sz="2000" b="1" dirty="0" smtClean="0"/>
              <a:t>实现</a:t>
            </a:r>
            <a:endParaRPr lang="zh-CN" altLang="zh-CN" sz="2000" b="1" dirty="0"/>
          </a:p>
        </p:txBody>
      </p:sp>
      <p:pic>
        <p:nvPicPr>
          <p:cNvPr id="41" name="图片 61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747247" y="1248570"/>
            <a:ext cx="1838325" cy="140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图片 61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123511" y="1100271"/>
            <a:ext cx="2851150" cy="179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图片 619"/>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979815" y="3347520"/>
            <a:ext cx="1373187"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图片 621"/>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684576" y="3261915"/>
            <a:ext cx="1350962" cy="1319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图片 623"/>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107287" y="5013176"/>
            <a:ext cx="1362075" cy="136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图片 625"/>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812379" y="4989537"/>
            <a:ext cx="1244600"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616"/>
          <p:cNvSpPr txBox="1">
            <a:spLocks noChangeArrowheads="1"/>
          </p:cNvSpPr>
          <p:nvPr/>
        </p:nvSpPr>
        <p:spPr bwMode="auto">
          <a:xfrm>
            <a:off x="9953968" y="2862412"/>
            <a:ext cx="961421" cy="44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3-73</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5" name="文本框 616"/>
          <p:cNvSpPr txBox="1">
            <a:spLocks noChangeArrowheads="1"/>
          </p:cNvSpPr>
          <p:nvPr/>
        </p:nvSpPr>
        <p:spPr bwMode="auto">
          <a:xfrm>
            <a:off x="7185698" y="2655095"/>
            <a:ext cx="961421" cy="44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3-72</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6" name="文本框 616"/>
          <p:cNvSpPr txBox="1">
            <a:spLocks noChangeArrowheads="1"/>
          </p:cNvSpPr>
          <p:nvPr/>
        </p:nvSpPr>
        <p:spPr bwMode="auto">
          <a:xfrm>
            <a:off x="7185697" y="4655530"/>
            <a:ext cx="961421" cy="44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3-74</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7" name="文本框 616"/>
          <p:cNvSpPr txBox="1">
            <a:spLocks noChangeArrowheads="1"/>
          </p:cNvSpPr>
          <p:nvPr/>
        </p:nvSpPr>
        <p:spPr bwMode="auto">
          <a:xfrm>
            <a:off x="9953967" y="4543514"/>
            <a:ext cx="961421" cy="44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3-75</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8" name="文本框 616"/>
          <p:cNvSpPr txBox="1">
            <a:spLocks noChangeArrowheads="1"/>
          </p:cNvSpPr>
          <p:nvPr/>
        </p:nvSpPr>
        <p:spPr bwMode="auto">
          <a:xfrm>
            <a:off x="7370002" y="6369476"/>
            <a:ext cx="961421" cy="44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3-76</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9" name="文本框 616"/>
          <p:cNvSpPr txBox="1">
            <a:spLocks noChangeArrowheads="1"/>
          </p:cNvSpPr>
          <p:nvPr/>
        </p:nvSpPr>
        <p:spPr bwMode="auto">
          <a:xfrm>
            <a:off x="10068375" y="6267977"/>
            <a:ext cx="961421" cy="44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3-77</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1427944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1"/>
          <p:cNvSpPr/>
          <p:nvPr/>
        </p:nvSpPr>
        <p:spPr>
          <a:xfrm>
            <a:off x="8803472" y="261068"/>
            <a:ext cx="1335926"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8939713" y="350546"/>
            <a:ext cx="1407934" cy="261610"/>
          </a:xfrm>
          <a:prstGeom prst="rect">
            <a:avLst/>
          </a:prstGeom>
        </p:spPr>
        <p:txBody>
          <a:bodyPr wrap="square">
            <a:spAutoFit/>
          </a:bodyPr>
          <a:lstStyle/>
          <a:p>
            <a:pPr lvl="0">
              <a:defRPr/>
            </a:pPr>
            <a:r>
              <a:rPr lang="zh-CN" altLang="zh-CN" sz="1100" dirty="0"/>
              <a:t>小闹钟的制作</a:t>
            </a:r>
            <a:endParaRPr lang="zh-CN" altLang="en-US" sz="1100" b="1" kern="0" dirty="0">
              <a:latin typeface="微软雅黑" pitchFamily="34" charset="-122"/>
              <a:ea typeface="微软雅黑" pitchFamily="34" charset="-122"/>
            </a:endParaRPr>
          </a:p>
        </p:txBody>
      </p:sp>
      <p:sp>
        <p:nvSpPr>
          <p:cNvPr id="4" name="矩形 3"/>
          <p:cNvSpPr/>
          <p:nvPr/>
        </p:nvSpPr>
        <p:spPr>
          <a:xfrm>
            <a:off x="10360057" y="346863"/>
            <a:ext cx="1799670" cy="261610"/>
          </a:xfrm>
          <a:prstGeom prst="rect">
            <a:avLst/>
          </a:prstGeom>
        </p:spPr>
        <p:txBody>
          <a:bodyPr wrap="square">
            <a:spAutoFit/>
          </a:bodyPr>
          <a:lstStyle/>
          <a:p>
            <a:pPr lvl="0">
              <a:defRPr/>
            </a:pPr>
            <a:r>
              <a:rPr lang="zh-CN" altLang="zh-CN" sz="1100" dirty="0"/>
              <a:t>拼图游戏画</a:t>
            </a:r>
            <a:endParaRPr lang="zh-CN" altLang="en-US" sz="1100" b="1" kern="0" dirty="0">
              <a:solidFill>
                <a:schemeClr val="bg1"/>
              </a:solidFill>
              <a:latin typeface="微软雅黑" pitchFamily="34" charset="-122"/>
              <a:ea typeface="微软雅黑" pitchFamily="34" charset="-122"/>
            </a:endParaRPr>
          </a:p>
        </p:txBody>
      </p:sp>
      <p:sp>
        <p:nvSpPr>
          <p:cNvPr id="5" name="矩形 4"/>
          <p:cNvSpPr/>
          <p:nvPr/>
        </p:nvSpPr>
        <p:spPr>
          <a:xfrm>
            <a:off x="7454026" y="338882"/>
            <a:ext cx="1407934" cy="261610"/>
          </a:xfrm>
          <a:prstGeom prst="rect">
            <a:avLst/>
          </a:prstGeom>
        </p:spPr>
        <p:txBody>
          <a:bodyPr wrap="square">
            <a:spAutoFit/>
          </a:bodyPr>
          <a:lstStyle/>
          <a:p>
            <a:pPr lvl="0">
              <a:defRPr/>
            </a:pPr>
            <a:r>
              <a:rPr lang="zh-CN" altLang="zh-CN" sz="1100" dirty="0"/>
              <a:t>公司标志设计</a:t>
            </a:r>
            <a:endParaRPr lang="zh-CN" altLang="en-US" sz="1100" b="1" kern="0" dirty="0">
              <a:latin typeface="微软雅黑" pitchFamily="34" charset="-122"/>
              <a:ea typeface="微软雅黑" pitchFamily="34" charset="-122"/>
            </a:endParaRPr>
          </a:p>
        </p:txBody>
      </p:sp>
      <p:sp>
        <p:nvSpPr>
          <p:cNvPr id="6" name="TextBox 5"/>
          <p:cNvSpPr txBox="1"/>
          <p:nvPr/>
        </p:nvSpPr>
        <p:spPr>
          <a:xfrm>
            <a:off x="190145" y="1119354"/>
            <a:ext cx="5184576" cy="5078313"/>
          </a:xfrm>
          <a:prstGeom prst="rect">
            <a:avLst/>
          </a:prstGeom>
          <a:noFill/>
        </p:spPr>
        <p:txBody>
          <a:bodyPr wrap="square" rtlCol="0">
            <a:spAutoFit/>
          </a:bodyPr>
          <a:lstStyle/>
          <a:p>
            <a:r>
              <a:rPr lang="en-US" altLang="zh-CN" dirty="0" smtClean="0"/>
              <a:t>2</a:t>
            </a:r>
            <a:r>
              <a:rPr lang="zh-CN" altLang="zh-CN" b="1" dirty="0"/>
              <a:t>表盘的制作</a:t>
            </a:r>
            <a:endParaRPr lang="zh-CN" altLang="zh-CN" dirty="0"/>
          </a:p>
          <a:p>
            <a:r>
              <a:rPr lang="zh-CN" altLang="zh-CN" dirty="0"/>
              <a:t>【</a:t>
            </a:r>
            <a:r>
              <a:rPr lang="en-US" altLang="zh-CN" dirty="0"/>
              <a:t>Step06</a:t>
            </a:r>
            <a:r>
              <a:rPr lang="zh-CN" altLang="zh-CN" dirty="0"/>
              <a:t>】绘制一个长为</a:t>
            </a:r>
            <a:r>
              <a:rPr lang="en-US" altLang="zh-CN" dirty="0"/>
              <a:t>110mm</a:t>
            </a:r>
            <a:r>
              <a:rPr lang="zh-CN" altLang="zh-CN" dirty="0"/>
              <a:t>，宽为</a:t>
            </a:r>
            <a:r>
              <a:rPr lang="en-US" altLang="zh-CN" dirty="0"/>
              <a:t>0.2mm</a:t>
            </a:r>
            <a:r>
              <a:rPr lang="zh-CN" altLang="zh-CN" dirty="0"/>
              <a:t>没有轮廓线的矩形，填充色为黑色如图</a:t>
            </a:r>
            <a:r>
              <a:rPr lang="en-US" altLang="zh-CN" dirty="0"/>
              <a:t>3-78</a:t>
            </a:r>
            <a:r>
              <a:rPr lang="zh-CN" altLang="zh-CN" dirty="0"/>
              <a:t>所示。</a:t>
            </a:r>
          </a:p>
          <a:p>
            <a:r>
              <a:rPr lang="zh-CN" altLang="zh-CN" dirty="0"/>
              <a:t>【</a:t>
            </a:r>
            <a:r>
              <a:rPr lang="en-US" altLang="zh-CN" dirty="0"/>
              <a:t>Step07</a:t>
            </a:r>
            <a:r>
              <a:rPr lang="zh-CN" altLang="zh-CN" dirty="0"/>
              <a:t>】执行“对象</a:t>
            </a:r>
            <a:r>
              <a:rPr lang="en-US" altLang="zh-CN" dirty="0"/>
              <a:t>\</a:t>
            </a:r>
            <a:r>
              <a:rPr lang="zh-CN" altLang="zh-CN" dirty="0"/>
              <a:t>变换</a:t>
            </a:r>
            <a:r>
              <a:rPr lang="en-US" altLang="zh-CN" dirty="0"/>
              <a:t>\</a:t>
            </a:r>
            <a:r>
              <a:rPr lang="zh-CN" altLang="zh-CN" dirty="0"/>
              <a:t>旋转”命令，旋转角度设置为</a:t>
            </a:r>
            <a:r>
              <a:rPr lang="en-US" altLang="zh-CN" dirty="0"/>
              <a:t>1.2</a:t>
            </a:r>
            <a:r>
              <a:rPr lang="zh-CN" altLang="zh-CN" dirty="0"/>
              <a:t>，相对中心点设置为“中”，单击“应用”按钮后效果如图</a:t>
            </a:r>
            <a:r>
              <a:rPr lang="en-US" altLang="zh-CN" dirty="0"/>
              <a:t>3-79</a:t>
            </a:r>
            <a:r>
              <a:rPr lang="zh-CN" altLang="zh-CN" dirty="0"/>
              <a:t>所示。</a:t>
            </a:r>
          </a:p>
          <a:p>
            <a:r>
              <a:rPr lang="zh-CN" altLang="zh-CN" dirty="0"/>
              <a:t>【</a:t>
            </a:r>
            <a:r>
              <a:rPr lang="en-US" altLang="zh-CN" dirty="0"/>
              <a:t>Step08</a:t>
            </a:r>
            <a:r>
              <a:rPr lang="zh-CN" altLang="zh-CN" dirty="0"/>
              <a:t>】然后按住</a:t>
            </a:r>
            <a:r>
              <a:rPr lang="en-US" altLang="zh-CN" dirty="0"/>
              <a:t>CTRL+D</a:t>
            </a:r>
            <a:r>
              <a:rPr lang="zh-CN" altLang="zh-CN" dirty="0"/>
              <a:t>键不放，不停地复制矩形，直到出现如下图形并群组起来如图</a:t>
            </a:r>
            <a:r>
              <a:rPr lang="en-US" altLang="zh-CN" dirty="0"/>
              <a:t>3-80</a:t>
            </a:r>
            <a:r>
              <a:rPr lang="zh-CN" altLang="zh-CN" dirty="0"/>
              <a:t>所示。</a:t>
            </a:r>
          </a:p>
          <a:p>
            <a:r>
              <a:rPr lang="zh-CN" altLang="zh-CN" dirty="0"/>
              <a:t>【</a:t>
            </a:r>
            <a:r>
              <a:rPr lang="en-US" altLang="zh-CN" dirty="0"/>
              <a:t>Step09</a:t>
            </a:r>
            <a:r>
              <a:rPr lang="zh-CN" altLang="zh-CN" dirty="0"/>
              <a:t>】按住</a:t>
            </a:r>
            <a:r>
              <a:rPr lang="en-US" altLang="zh-CN" dirty="0"/>
              <a:t>CTRL</a:t>
            </a:r>
            <a:r>
              <a:rPr lang="zh-CN" altLang="zh-CN" dirty="0"/>
              <a:t>键画圆，并在属性栏里将其大小改为长</a:t>
            </a:r>
            <a:r>
              <a:rPr lang="en-US" altLang="zh-CN" dirty="0"/>
              <a:t>107mm</a:t>
            </a:r>
            <a:r>
              <a:rPr lang="zh-CN" altLang="zh-CN" dirty="0"/>
              <a:t>，宽</a:t>
            </a:r>
            <a:r>
              <a:rPr lang="en-US" altLang="zh-CN" dirty="0"/>
              <a:t>107mm</a:t>
            </a:r>
            <a:r>
              <a:rPr lang="zh-CN" altLang="zh-CN" dirty="0"/>
              <a:t>，选中圆与上一步群组的图形，按键盘上的</a:t>
            </a:r>
            <a:r>
              <a:rPr lang="en-US" altLang="zh-CN" dirty="0"/>
              <a:t>C</a:t>
            </a:r>
            <a:r>
              <a:rPr lang="zh-CN" altLang="zh-CN" dirty="0"/>
              <a:t>，再按</a:t>
            </a:r>
            <a:r>
              <a:rPr lang="en-US" altLang="zh-CN" dirty="0"/>
              <a:t>E</a:t>
            </a:r>
            <a:r>
              <a:rPr lang="zh-CN" altLang="zh-CN" dirty="0"/>
              <a:t>，使两个图形水平与垂直都对齐，再按属性栏上的“移除前面对象” 按钮如图</a:t>
            </a:r>
            <a:r>
              <a:rPr lang="en-US" altLang="zh-CN" dirty="0"/>
              <a:t>3-81</a:t>
            </a:r>
            <a:r>
              <a:rPr lang="zh-CN" altLang="zh-CN" dirty="0"/>
              <a:t>所示。</a:t>
            </a:r>
          </a:p>
          <a:p>
            <a:r>
              <a:rPr lang="zh-CN" altLang="zh-CN" dirty="0"/>
              <a:t>【</a:t>
            </a:r>
            <a:r>
              <a:rPr lang="en-US" altLang="zh-CN" dirty="0"/>
              <a:t>Step10</a:t>
            </a:r>
            <a:r>
              <a:rPr lang="zh-CN" altLang="zh-CN" dirty="0"/>
              <a:t>】再绘制与步骤六一样的矩形，将它们水平与垂直都对齐（方法同上一步）如图</a:t>
            </a:r>
            <a:r>
              <a:rPr lang="en-US" altLang="zh-CN" dirty="0"/>
              <a:t>3-82</a:t>
            </a:r>
            <a:r>
              <a:rPr lang="zh-CN" altLang="zh-CN" dirty="0"/>
              <a:t>所示。</a:t>
            </a:r>
          </a:p>
          <a:p>
            <a:r>
              <a:rPr lang="zh-CN" altLang="zh-CN" dirty="0"/>
              <a:t>【</a:t>
            </a:r>
            <a:r>
              <a:rPr lang="en-US" altLang="zh-CN" dirty="0"/>
              <a:t>Step11</a:t>
            </a:r>
            <a:r>
              <a:rPr lang="zh-CN" altLang="zh-CN" dirty="0"/>
              <a:t>】参照步骤七，将旋转角度设置为</a:t>
            </a:r>
            <a:r>
              <a:rPr lang="en-US" altLang="zh-CN" dirty="0"/>
              <a:t>6</a:t>
            </a:r>
            <a:r>
              <a:rPr lang="zh-CN" altLang="zh-CN" dirty="0"/>
              <a:t>，复制出多个矩形并群组如图</a:t>
            </a:r>
            <a:r>
              <a:rPr lang="en-US" altLang="zh-CN" dirty="0"/>
              <a:t>3-83</a:t>
            </a:r>
            <a:r>
              <a:rPr lang="zh-CN" altLang="zh-CN" dirty="0"/>
              <a:t>所示。</a:t>
            </a:r>
          </a:p>
          <a:p>
            <a:endParaRPr lang="zh-CN" altLang="en-US" dirty="0"/>
          </a:p>
        </p:txBody>
      </p:sp>
      <p:sp>
        <p:nvSpPr>
          <p:cNvPr id="7" name="Rectangle 5"/>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8" name="画布 736"/>
          <p:cNvGrpSpPr>
            <a:grpSpLocks/>
          </p:cNvGrpSpPr>
          <p:nvPr/>
        </p:nvGrpSpPr>
        <p:grpSpPr bwMode="auto">
          <a:xfrm>
            <a:off x="5643179" y="1639493"/>
            <a:ext cx="1795863" cy="699537"/>
            <a:chOff x="0" y="0"/>
            <a:chExt cx="17955" cy="6995"/>
          </a:xfrm>
        </p:grpSpPr>
        <p:sp>
          <p:nvSpPr>
            <p:cNvPr id="9" name="AutoShape 4"/>
            <p:cNvSpPr>
              <a:spLocks noChangeAspect="1" noChangeArrowheads="1"/>
            </p:cNvSpPr>
            <p:nvPr/>
          </p:nvSpPr>
          <p:spPr bwMode="auto">
            <a:xfrm>
              <a:off x="0" y="0"/>
              <a:ext cx="17951" cy="466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29" name="图片 62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59" y="103"/>
              <a:ext cx="17596" cy="1444"/>
            </a:xfrm>
            <a:prstGeom prst="rect">
              <a:avLst/>
            </a:prstGeom>
            <a:noFill/>
            <a:extLst>
              <a:ext uri="{909E8E84-426E-40DD-AFC4-6F175D3DCCD1}">
                <a14:hiddenFill xmlns:a14="http://schemas.microsoft.com/office/drawing/2010/main">
                  <a:solidFill>
                    <a:srgbClr val="FFFFFF"/>
                  </a:solidFill>
                </a14:hiddenFill>
              </a:ext>
            </a:extLst>
          </p:spPr>
        </p:pic>
        <p:sp>
          <p:nvSpPr>
            <p:cNvPr id="10" name="文本框 628"/>
            <p:cNvSpPr txBox="1">
              <a:spLocks noChangeArrowheads="1"/>
            </p:cNvSpPr>
            <p:nvPr/>
          </p:nvSpPr>
          <p:spPr bwMode="auto">
            <a:xfrm>
              <a:off x="4002" y="2338"/>
              <a:ext cx="9946" cy="4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3-78</a:t>
              </a:r>
              <a:endParaRPr kumimoji="0" lang="en-US"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pic>
        <p:nvPicPr>
          <p:cNvPr id="27" name="图片 629"/>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86864" y="1215630"/>
            <a:ext cx="2474912"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文本框 630"/>
          <p:cNvSpPr txBox="1">
            <a:spLocks noChangeArrowheads="1"/>
          </p:cNvSpPr>
          <p:nvPr/>
        </p:nvSpPr>
        <p:spPr bwMode="auto">
          <a:xfrm>
            <a:off x="9011760" y="2530080"/>
            <a:ext cx="919349" cy="416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3-79</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pic>
        <p:nvPicPr>
          <p:cNvPr id="25" name="图片 63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867170" y="2946627"/>
            <a:ext cx="16002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文本框 632"/>
          <p:cNvSpPr txBox="1">
            <a:spLocks noChangeArrowheads="1"/>
          </p:cNvSpPr>
          <p:nvPr/>
        </p:nvSpPr>
        <p:spPr bwMode="auto">
          <a:xfrm>
            <a:off x="6213525" y="4611447"/>
            <a:ext cx="907490" cy="397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3-80</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pic>
        <p:nvPicPr>
          <p:cNvPr id="23" name="图片 63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052696" y="3009333"/>
            <a:ext cx="1358900"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634"/>
          <p:cNvSpPr txBox="1">
            <a:spLocks noChangeArrowheads="1"/>
          </p:cNvSpPr>
          <p:nvPr/>
        </p:nvSpPr>
        <p:spPr bwMode="auto">
          <a:xfrm>
            <a:off x="10203090" y="4546827"/>
            <a:ext cx="917372" cy="381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3-82</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pic>
        <p:nvPicPr>
          <p:cNvPr id="21" name="图片 635"/>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931109" y="3122046"/>
            <a:ext cx="1247775" cy="1249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文本框 634"/>
          <p:cNvSpPr txBox="1">
            <a:spLocks noChangeArrowheads="1"/>
          </p:cNvSpPr>
          <p:nvPr/>
        </p:nvSpPr>
        <p:spPr bwMode="auto">
          <a:xfrm>
            <a:off x="8273460" y="4546827"/>
            <a:ext cx="917372" cy="381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3-81</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pic>
        <p:nvPicPr>
          <p:cNvPr id="14" name="图片 637"/>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667270" y="5157192"/>
            <a:ext cx="1296988" cy="127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文本框 634"/>
          <p:cNvSpPr txBox="1">
            <a:spLocks noChangeArrowheads="1"/>
          </p:cNvSpPr>
          <p:nvPr/>
        </p:nvSpPr>
        <p:spPr bwMode="auto">
          <a:xfrm>
            <a:off x="8009388" y="5831880"/>
            <a:ext cx="917372" cy="381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3-83</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1997152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1"/>
          <p:cNvSpPr/>
          <p:nvPr/>
        </p:nvSpPr>
        <p:spPr>
          <a:xfrm>
            <a:off x="8803472" y="261068"/>
            <a:ext cx="1335926"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8939713" y="350546"/>
            <a:ext cx="1407934" cy="261610"/>
          </a:xfrm>
          <a:prstGeom prst="rect">
            <a:avLst/>
          </a:prstGeom>
        </p:spPr>
        <p:txBody>
          <a:bodyPr wrap="square">
            <a:spAutoFit/>
          </a:bodyPr>
          <a:lstStyle/>
          <a:p>
            <a:pPr lvl="0">
              <a:defRPr/>
            </a:pPr>
            <a:r>
              <a:rPr lang="zh-CN" altLang="zh-CN" sz="1100" dirty="0"/>
              <a:t>小闹钟的制作</a:t>
            </a:r>
            <a:endParaRPr lang="zh-CN" altLang="en-US" sz="1100" b="1" kern="0" dirty="0">
              <a:latin typeface="微软雅黑" pitchFamily="34" charset="-122"/>
              <a:ea typeface="微软雅黑" pitchFamily="34" charset="-122"/>
            </a:endParaRPr>
          </a:p>
        </p:txBody>
      </p:sp>
      <p:sp>
        <p:nvSpPr>
          <p:cNvPr id="4" name="矩形 3"/>
          <p:cNvSpPr/>
          <p:nvPr/>
        </p:nvSpPr>
        <p:spPr>
          <a:xfrm>
            <a:off x="10360057" y="346863"/>
            <a:ext cx="1799670" cy="261610"/>
          </a:xfrm>
          <a:prstGeom prst="rect">
            <a:avLst/>
          </a:prstGeom>
        </p:spPr>
        <p:txBody>
          <a:bodyPr wrap="square">
            <a:spAutoFit/>
          </a:bodyPr>
          <a:lstStyle/>
          <a:p>
            <a:pPr lvl="0">
              <a:defRPr/>
            </a:pPr>
            <a:r>
              <a:rPr lang="zh-CN" altLang="zh-CN" sz="1100" dirty="0"/>
              <a:t>拼图游戏画</a:t>
            </a:r>
            <a:endParaRPr lang="zh-CN" altLang="en-US" sz="1100" b="1" kern="0" dirty="0">
              <a:solidFill>
                <a:schemeClr val="bg1"/>
              </a:solidFill>
              <a:latin typeface="微软雅黑" pitchFamily="34" charset="-122"/>
              <a:ea typeface="微软雅黑" pitchFamily="34" charset="-122"/>
            </a:endParaRPr>
          </a:p>
        </p:txBody>
      </p:sp>
      <p:sp>
        <p:nvSpPr>
          <p:cNvPr id="5" name="矩形 4"/>
          <p:cNvSpPr/>
          <p:nvPr/>
        </p:nvSpPr>
        <p:spPr>
          <a:xfrm>
            <a:off x="7454026" y="338882"/>
            <a:ext cx="1407934" cy="261610"/>
          </a:xfrm>
          <a:prstGeom prst="rect">
            <a:avLst/>
          </a:prstGeom>
        </p:spPr>
        <p:txBody>
          <a:bodyPr wrap="square">
            <a:spAutoFit/>
          </a:bodyPr>
          <a:lstStyle/>
          <a:p>
            <a:pPr lvl="0">
              <a:defRPr/>
            </a:pPr>
            <a:r>
              <a:rPr lang="zh-CN" altLang="zh-CN" sz="1100" dirty="0"/>
              <a:t>公司标志设计</a:t>
            </a:r>
            <a:endParaRPr lang="zh-CN" altLang="en-US" sz="1100" b="1" kern="0" dirty="0">
              <a:latin typeface="微软雅黑" pitchFamily="34" charset="-122"/>
              <a:ea typeface="微软雅黑" pitchFamily="34" charset="-122"/>
            </a:endParaRPr>
          </a:p>
        </p:txBody>
      </p:sp>
      <p:sp>
        <p:nvSpPr>
          <p:cNvPr id="6" name="TextBox 5"/>
          <p:cNvSpPr txBox="1"/>
          <p:nvPr/>
        </p:nvSpPr>
        <p:spPr>
          <a:xfrm>
            <a:off x="410543" y="1628800"/>
            <a:ext cx="5328592" cy="3693319"/>
          </a:xfrm>
          <a:prstGeom prst="rect">
            <a:avLst/>
          </a:prstGeom>
          <a:noFill/>
        </p:spPr>
        <p:txBody>
          <a:bodyPr wrap="square" rtlCol="0">
            <a:spAutoFit/>
          </a:bodyPr>
          <a:lstStyle/>
          <a:p>
            <a:r>
              <a:rPr lang="zh-CN" altLang="zh-CN" dirty="0"/>
              <a:t>【</a:t>
            </a:r>
            <a:r>
              <a:rPr lang="en-US" altLang="zh-CN" dirty="0"/>
              <a:t>Step12</a:t>
            </a:r>
            <a:r>
              <a:rPr lang="zh-CN" altLang="zh-CN" dirty="0"/>
              <a:t>】参照第九步，作一个直径</a:t>
            </a:r>
            <a:r>
              <a:rPr lang="en-US" altLang="zh-CN" dirty="0"/>
              <a:t>103mm</a:t>
            </a:r>
            <a:r>
              <a:rPr lang="zh-CN" altLang="zh-CN" dirty="0"/>
              <a:t>的圆，再按属性栏上的“移除前面对象” 按钮。效果如图</a:t>
            </a:r>
            <a:r>
              <a:rPr lang="en-US" altLang="zh-CN" dirty="0"/>
              <a:t>3-84 </a:t>
            </a:r>
            <a:r>
              <a:rPr lang="zh-CN" altLang="zh-CN" dirty="0"/>
              <a:t>所示。</a:t>
            </a:r>
          </a:p>
          <a:p>
            <a:r>
              <a:rPr lang="zh-CN" altLang="zh-CN" dirty="0"/>
              <a:t>【</a:t>
            </a:r>
            <a:r>
              <a:rPr lang="en-US" altLang="zh-CN" dirty="0"/>
              <a:t>Step13</a:t>
            </a:r>
            <a:r>
              <a:rPr lang="zh-CN" altLang="zh-CN" dirty="0"/>
              <a:t>】参照前面几步，再画一个长</a:t>
            </a:r>
            <a:r>
              <a:rPr lang="en-US" altLang="zh-CN" dirty="0"/>
              <a:t>110mm</a:t>
            </a:r>
            <a:r>
              <a:rPr lang="zh-CN" altLang="zh-CN" dirty="0"/>
              <a:t>宽</a:t>
            </a:r>
            <a:r>
              <a:rPr lang="en-US" altLang="zh-CN" dirty="0"/>
              <a:t>1mm</a:t>
            </a:r>
            <a:r>
              <a:rPr lang="zh-CN" altLang="zh-CN" dirty="0"/>
              <a:t>的矩形，旋转</a:t>
            </a:r>
            <a:r>
              <a:rPr lang="en-US" altLang="zh-CN" dirty="0"/>
              <a:t>30</a:t>
            </a:r>
            <a:r>
              <a:rPr lang="zh-CN" altLang="zh-CN" dirty="0"/>
              <a:t>度多次复制，再做一个直径为</a:t>
            </a:r>
            <a:r>
              <a:rPr lang="en-US" altLang="zh-CN" dirty="0"/>
              <a:t>100</a:t>
            </a:r>
            <a:r>
              <a:rPr lang="zh-CN" altLang="zh-CN" dirty="0"/>
              <a:t>的正圆，执行“除前面对象”后效果如图</a:t>
            </a:r>
            <a:r>
              <a:rPr lang="en-US" altLang="zh-CN" dirty="0"/>
              <a:t>3-85</a:t>
            </a:r>
            <a:r>
              <a:rPr lang="zh-CN" altLang="zh-CN" dirty="0"/>
              <a:t>所示。</a:t>
            </a:r>
          </a:p>
          <a:p>
            <a:r>
              <a:rPr lang="zh-CN" altLang="zh-CN" dirty="0"/>
              <a:t>【</a:t>
            </a:r>
            <a:r>
              <a:rPr lang="en-US" altLang="zh-CN" dirty="0"/>
              <a:t>Step14</a:t>
            </a:r>
            <a:r>
              <a:rPr lang="zh-CN" altLang="zh-CN" dirty="0"/>
              <a:t>】用矩形工具绘制表针，绘制好后将表盘群组效果如图</a:t>
            </a:r>
            <a:r>
              <a:rPr lang="en-US" altLang="zh-CN" dirty="0"/>
              <a:t>3-86</a:t>
            </a:r>
            <a:r>
              <a:rPr lang="zh-CN" altLang="zh-CN" dirty="0"/>
              <a:t>所示。</a:t>
            </a:r>
          </a:p>
          <a:p>
            <a:r>
              <a:rPr lang="zh-CN" altLang="zh-CN" dirty="0"/>
              <a:t>【</a:t>
            </a:r>
            <a:r>
              <a:rPr lang="en-US" altLang="zh-CN" dirty="0"/>
              <a:t>Step15</a:t>
            </a:r>
            <a:r>
              <a:rPr lang="zh-CN" altLang="zh-CN" dirty="0"/>
              <a:t>】选中第五步完成的剪纸，然后按快捷键</a:t>
            </a:r>
            <a:r>
              <a:rPr lang="en-US" altLang="zh-CN" dirty="0" err="1"/>
              <a:t>Ctrl+D</a:t>
            </a:r>
            <a:r>
              <a:rPr lang="zh-CN" altLang="zh-CN" dirty="0"/>
              <a:t>复制出五个剪纸并将它们缩小后放在表盘中效果如图</a:t>
            </a:r>
            <a:r>
              <a:rPr lang="en-US" altLang="zh-CN" dirty="0"/>
              <a:t>3-87</a:t>
            </a:r>
            <a:r>
              <a:rPr lang="zh-CN" altLang="zh-CN" dirty="0"/>
              <a:t>所示，至此表盘做好了。</a:t>
            </a:r>
          </a:p>
          <a:p>
            <a:endParaRPr lang="zh-CN" altLang="en-US" dirty="0"/>
          </a:p>
        </p:txBody>
      </p:sp>
      <p:pic>
        <p:nvPicPr>
          <p:cNvPr id="17" name="图片 63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387207" y="1654169"/>
            <a:ext cx="1295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图片 64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900994" y="1628800"/>
            <a:ext cx="1309687"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64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387207" y="3772409"/>
            <a:ext cx="1368425" cy="136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645"/>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059232" y="3772409"/>
            <a:ext cx="1287462" cy="1290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640"/>
          <p:cNvSpPr txBox="1">
            <a:spLocks noChangeArrowheads="1"/>
          </p:cNvSpPr>
          <p:nvPr/>
        </p:nvSpPr>
        <p:spPr bwMode="auto">
          <a:xfrm>
            <a:off x="9123035" y="2943249"/>
            <a:ext cx="997328" cy="443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3-85</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2" name="文本框 640"/>
          <p:cNvSpPr txBox="1">
            <a:spLocks noChangeArrowheads="1"/>
          </p:cNvSpPr>
          <p:nvPr/>
        </p:nvSpPr>
        <p:spPr bwMode="auto">
          <a:xfrm>
            <a:off x="6572755" y="2943250"/>
            <a:ext cx="997328" cy="443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3-84</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4" name="文本框 640"/>
          <p:cNvSpPr txBox="1">
            <a:spLocks noChangeArrowheads="1"/>
          </p:cNvSpPr>
          <p:nvPr/>
        </p:nvSpPr>
        <p:spPr bwMode="auto">
          <a:xfrm>
            <a:off x="6572755" y="5318435"/>
            <a:ext cx="997328" cy="443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3-86</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6" name="文本框 640"/>
          <p:cNvSpPr txBox="1">
            <a:spLocks noChangeArrowheads="1"/>
          </p:cNvSpPr>
          <p:nvPr/>
        </p:nvSpPr>
        <p:spPr bwMode="auto">
          <a:xfrm>
            <a:off x="9350319" y="5036507"/>
            <a:ext cx="997328" cy="443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3-87</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4221047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1"/>
          <p:cNvSpPr/>
          <p:nvPr/>
        </p:nvSpPr>
        <p:spPr>
          <a:xfrm>
            <a:off x="8803472" y="261068"/>
            <a:ext cx="1335926"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8939713" y="350546"/>
            <a:ext cx="1407934" cy="261610"/>
          </a:xfrm>
          <a:prstGeom prst="rect">
            <a:avLst/>
          </a:prstGeom>
        </p:spPr>
        <p:txBody>
          <a:bodyPr wrap="square">
            <a:spAutoFit/>
          </a:bodyPr>
          <a:lstStyle/>
          <a:p>
            <a:pPr lvl="0">
              <a:defRPr/>
            </a:pPr>
            <a:r>
              <a:rPr lang="zh-CN" altLang="zh-CN" sz="1100" dirty="0"/>
              <a:t>小闹钟的制作</a:t>
            </a:r>
            <a:endParaRPr lang="zh-CN" altLang="en-US" sz="1100" b="1" kern="0" dirty="0">
              <a:latin typeface="微软雅黑" pitchFamily="34" charset="-122"/>
              <a:ea typeface="微软雅黑" pitchFamily="34" charset="-122"/>
            </a:endParaRPr>
          </a:p>
        </p:txBody>
      </p:sp>
      <p:sp>
        <p:nvSpPr>
          <p:cNvPr id="4" name="矩形 3"/>
          <p:cNvSpPr/>
          <p:nvPr/>
        </p:nvSpPr>
        <p:spPr>
          <a:xfrm>
            <a:off x="10360057" y="346863"/>
            <a:ext cx="1799670" cy="261610"/>
          </a:xfrm>
          <a:prstGeom prst="rect">
            <a:avLst/>
          </a:prstGeom>
        </p:spPr>
        <p:txBody>
          <a:bodyPr wrap="square">
            <a:spAutoFit/>
          </a:bodyPr>
          <a:lstStyle/>
          <a:p>
            <a:pPr lvl="0">
              <a:defRPr/>
            </a:pPr>
            <a:r>
              <a:rPr lang="zh-CN" altLang="zh-CN" sz="1100" dirty="0"/>
              <a:t>拼图游戏画</a:t>
            </a:r>
            <a:endParaRPr lang="zh-CN" altLang="en-US" sz="1100" b="1" kern="0" dirty="0">
              <a:solidFill>
                <a:schemeClr val="bg1"/>
              </a:solidFill>
              <a:latin typeface="微软雅黑" pitchFamily="34" charset="-122"/>
              <a:ea typeface="微软雅黑" pitchFamily="34" charset="-122"/>
            </a:endParaRPr>
          </a:p>
        </p:txBody>
      </p:sp>
      <p:sp>
        <p:nvSpPr>
          <p:cNvPr id="5" name="矩形 4"/>
          <p:cNvSpPr/>
          <p:nvPr/>
        </p:nvSpPr>
        <p:spPr>
          <a:xfrm>
            <a:off x="7454026" y="338882"/>
            <a:ext cx="1407934" cy="261610"/>
          </a:xfrm>
          <a:prstGeom prst="rect">
            <a:avLst/>
          </a:prstGeom>
        </p:spPr>
        <p:txBody>
          <a:bodyPr wrap="square">
            <a:spAutoFit/>
          </a:bodyPr>
          <a:lstStyle/>
          <a:p>
            <a:pPr lvl="0">
              <a:defRPr/>
            </a:pPr>
            <a:r>
              <a:rPr lang="zh-CN" altLang="zh-CN" sz="1100" dirty="0"/>
              <a:t>公司标志设计</a:t>
            </a:r>
            <a:endParaRPr lang="zh-CN" altLang="en-US" sz="1100" b="1" kern="0" dirty="0">
              <a:latin typeface="微软雅黑" pitchFamily="34" charset="-122"/>
              <a:ea typeface="微软雅黑" pitchFamily="34" charset="-122"/>
            </a:endParaRPr>
          </a:p>
        </p:txBody>
      </p:sp>
      <p:sp>
        <p:nvSpPr>
          <p:cNvPr id="6" name="TextBox 5"/>
          <p:cNvSpPr txBox="1"/>
          <p:nvPr/>
        </p:nvSpPr>
        <p:spPr>
          <a:xfrm>
            <a:off x="554559" y="1772816"/>
            <a:ext cx="5687154" cy="3240360"/>
          </a:xfrm>
          <a:prstGeom prst="rect">
            <a:avLst/>
          </a:prstGeom>
          <a:noFill/>
        </p:spPr>
        <p:txBody>
          <a:bodyPr wrap="square" rtlCol="0">
            <a:spAutoFit/>
          </a:bodyPr>
          <a:lstStyle/>
          <a:p>
            <a:r>
              <a:rPr lang="en-US" altLang="zh-CN" dirty="0" smtClean="0"/>
              <a:t>3</a:t>
            </a:r>
            <a:r>
              <a:rPr lang="zh-CN" altLang="zh-CN" b="1" dirty="0"/>
              <a:t>剪纸表盘合并</a:t>
            </a:r>
            <a:endParaRPr lang="zh-CN" altLang="zh-CN" dirty="0"/>
          </a:p>
          <a:p>
            <a:r>
              <a:rPr lang="zh-CN" altLang="zh-CN" dirty="0"/>
              <a:t>【</a:t>
            </a:r>
            <a:r>
              <a:rPr lang="en-US" altLang="zh-CN" dirty="0"/>
              <a:t>Step16</a:t>
            </a:r>
            <a:r>
              <a:rPr lang="zh-CN" altLang="zh-CN" dirty="0"/>
              <a:t>】绘制一个填充色为粉蓝，无轮廓线的正圆，并放于第五步完成的剪纸中间，水平垂直对齐后并群组效果如图</a:t>
            </a:r>
            <a:r>
              <a:rPr lang="en-US" altLang="zh-CN" dirty="0"/>
              <a:t>3-88 </a:t>
            </a:r>
            <a:r>
              <a:rPr lang="zh-CN" altLang="zh-CN" dirty="0"/>
              <a:t>所示。</a:t>
            </a:r>
          </a:p>
          <a:p>
            <a:r>
              <a:rPr lang="zh-CN" altLang="zh-CN" dirty="0"/>
              <a:t>【</a:t>
            </a:r>
            <a:r>
              <a:rPr lang="en-US" altLang="zh-CN" dirty="0"/>
              <a:t>Step17</a:t>
            </a:r>
            <a:r>
              <a:rPr lang="zh-CN" altLang="zh-CN" dirty="0"/>
              <a:t>】将上面完成的表盘缩小成第十六步中所绘正圆大小一样后移动到剪纸上，同样让这些剪纸与表盘水平垂直对齐如图</a:t>
            </a:r>
            <a:r>
              <a:rPr lang="en-US" altLang="zh-CN" dirty="0"/>
              <a:t>3-89</a:t>
            </a:r>
            <a:r>
              <a:rPr lang="zh-CN" altLang="zh-CN" dirty="0"/>
              <a:t>所示。</a:t>
            </a:r>
          </a:p>
          <a:p>
            <a:r>
              <a:rPr lang="zh-CN" altLang="zh-CN" dirty="0"/>
              <a:t>【</a:t>
            </a:r>
            <a:r>
              <a:rPr lang="en-US" altLang="zh-CN" dirty="0"/>
              <a:t>Step18</a:t>
            </a:r>
            <a:r>
              <a:rPr lang="zh-CN" altLang="zh-CN" dirty="0"/>
              <a:t>】最后导入一个合适的图片作为剪纸闹钟的背景效果如图</a:t>
            </a:r>
            <a:r>
              <a:rPr lang="en-US" altLang="zh-CN" dirty="0"/>
              <a:t>3-90</a:t>
            </a:r>
            <a:r>
              <a:rPr lang="zh-CN" altLang="zh-CN" dirty="0"/>
              <a:t>所示，大功告成了，相信同学们会做的更好。</a:t>
            </a:r>
          </a:p>
          <a:p>
            <a:endParaRPr lang="zh-CN" altLang="en-US" dirty="0"/>
          </a:p>
        </p:txBody>
      </p:sp>
      <p:pic>
        <p:nvPicPr>
          <p:cNvPr id="9" name="图片 64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723097" y="1469926"/>
            <a:ext cx="1663700" cy="167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64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502807" y="1412776"/>
            <a:ext cx="1714500" cy="172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65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454026" y="3861048"/>
            <a:ext cx="3246438" cy="186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文本框 648"/>
          <p:cNvSpPr txBox="1">
            <a:spLocks noChangeArrowheads="1"/>
          </p:cNvSpPr>
          <p:nvPr/>
        </p:nvSpPr>
        <p:spPr bwMode="auto">
          <a:xfrm>
            <a:off x="9774271" y="3070926"/>
            <a:ext cx="1171572" cy="536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3-89</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1" name="文本框 648"/>
          <p:cNvSpPr txBox="1">
            <a:spLocks noChangeArrowheads="1"/>
          </p:cNvSpPr>
          <p:nvPr/>
        </p:nvSpPr>
        <p:spPr bwMode="auto">
          <a:xfrm>
            <a:off x="7215225" y="3118443"/>
            <a:ext cx="1171572" cy="536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3-88</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2" name="文本框 648"/>
          <p:cNvSpPr txBox="1">
            <a:spLocks noChangeArrowheads="1"/>
          </p:cNvSpPr>
          <p:nvPr/>
        </p:nvSpPr>
        <p:spPr bwMode="auto">
          <a:xfrm>
            <a:off x="8599638" y="5721598"/>
            <a:ext cx="1171572" cy="536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3-90</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667045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BEBA8EAE-BF5A-486C-A8C5-ECC9F3942E4B}">
                <a14:imgProps xmlns:a14="http://schemas.microsoft.com/office/drawing/2010/main">
                  <a14:imgLayer r:embed="rId3">
                    <a14:imgEffect>
                      <a14:backgroundRemoval t="0" b="100000" l="0" r="100000">
                        <a14:backgroundMark x1="527" y1="782" x2="99912" y2="156"/>
                      </a14:backgroundRemoval>
                    </a14:imgEffect>
                  </a14:imgLayer>
                </a14:imgProps>
              </a:ext>
              <a:ext uri="{28A0092B-C50C-407E-A947-70E740481C1C}">
                <a14:useLocalDpi xmlns:a14="http://schemas.microsoft.com/office/drawing/2010/main" val="0"/>
              </a:ext>
            </a:extLst>
          </a:blip>
          <a:stretch>
            <a:fillRect/>
          </a:stretch>
        </p:blipFill>
        <p:spPr>
          <a:xfrm>
            <a:off x="0" y="0"/>
            <a:ext cx="12198349" cy="6858000"/>
          </a:xfrm>
          <a:prstGeom prst="rect">
            <a:avLst/>
          </a:prstGeom>
        </p:spPr>
      </p:pic>
      <p:sp>
        <p:nvSpPr>
          <p:cNvPr id="2" name="TextBox 1"/>
          <p:cNvSpPr txBox="1"/>
          <p:nvPr/>
        </p:nvSpPr>
        <p:spPr>
          <a:xfrm>
            <a:off x="3709844" y="2060848"/>
            <a:ext cx="877163" cy="369332"/>
          </a:xfrm>
          <a:prstGeom prst="rect">
            <a:avLst/>
          </a:prstGeom>
          <a:noFill/>
        </p:spPr>
        <p:txBody>
          <a:bodyPr wrap="none" rtlCol="0">
            <a:spAutoFit/>
          </a:bodyPr>
          <a:lstStyle/>
          <a:p>
            <a:r>
              <a:rPr lang="zh-CN" altLang="en-US" dirty="0" smtClean="0"/>
              <a:t>第一节</a:t>
            </a:r>
            <a:endParaRPr lang="zh-CN" altLang="en-US" dirty="0"/>
          </a:p>
        </p:txBody>
      </p:sp>
      <p:sp>
        <p:nvSpPr>
          <p:cNvPr id="4" name="TextBox 3"/>
          <p:cNvSpPr txBox="1"/>
          <p:nvPr/>
        </p:nvSpPr>
        <p:spPr>
          <a:xfrm>
            <a:off x="3722911" y="3059668"/>
            <a:ext cx="877163" cy="369332"/>
          </a:xfrm>
          <a:prstGeom prst="rect">
            <a:avLst/>
          </a:prstGeom>
          <a:noFill/>
        </p:spPr>
        <p:txBody>
          <a:bodyPr wrap="none" rtlCol="0">
            <a:spAutoFit/>
          </a:bodyPr>
          <a:lstStyle/>
          <a:p>
            <a:r>
              <a:rPr lang="zh-CN" altLang="en-US" dirty="0" smtClean="0"/>
              <a:t>第二节</a:t>
            </a:r>
            <a:endParaRPr lang="zh-CN" altLang="en-US" dirty="0"/>
          </a:p>
        </p:txBody>
      </p:sp>
      <p:sp>
        <p:nvSpPr>
          <p:cNvPr id="6" name="TextBox 5"/>
          <p:cNvSpPr txBox="1"/>
          <p:nvPr/>
        </p:nvSpPr>
        <p:spPr>
          <a:xfrm>
            <a:off x="3781852" y="4005064"/>
            <a:ext cx="877163" cy="369332"/>
          </a:xfrm>
          <a:prstGeom prst="rect">
            <a:avLst/>
          </a:prstGeom>
          <a:noFill/>
        </p:spPr>
        <p:txBody>
          <a:bodyPr wrap="none" rtlCol="0">
            <a:spAutoFit/>
          </a:bodyPr>
          <a:lstStyle/>
          <a:p>
            <a:r>
              <a:rPr lang="zh-CN" altLang="en-US" dirty="0" smtClean="0"/>
              <a:t>第三节</a:t>
            </a:r>
            <a:endParaRPr lang="zh-CN" altLang="en-US" dirty="0"/>
          </a:p>
        </p:txBody>
      </p:sp>
      <p:sp>
        <p:nvSpPr>
          <p:cNvPr id="7" name="TextBox 6"/>
          <p:cNvSpPr txBox="1"/>
          <p:nvPr/>
        </p:nvSpPr>
        <p:spPr>
          <a:xfrm>
            <a:off x="5811143" y="2060848"/>
            <a:ext cx="1569660" cy="369332"/>
          </a:xfrm>
          <a:prstGeom prst="rect">
            <a:avLst/>
          </a:prstGeom>
          <a:noFill/>
        </p:spPr>
        <p:txBody>
          <a:bodyPr wrap="none" rtlCol="0">
            <a:spAutoFit/>
          </a:bodyPr>
          <a:lstStyle/>
          <a:p>
            <a:r>
              <a:rPr lang="zh-CN" altLang="zh-CN" dirty="0"/>
              <a:t>公司标志设计</a:t>
            </a:r>
            <a:endParaRPr lang="zh-CN" altLang="en-US" dirty="0"/>
          </a:p>
        </p:txBody>
      </p:sp>
      <p:sp>
        <p:nvSpPr>
          <p:cNvPr id="8" name="TextBox 7"/>
          <p:cNvSpPr txBox="1"/>
          <p:nvPr/>
        </p:nvSpPr>
        <p:spPr>
          <a:xfrm>
            <a:off x="5811143" y="3054151"/>
            <a:ext cx="1569660" cy="369332"/>
          </a:xfrm>
          <a:prstGeom prst="rect">
            <a:avLst/>
          </a:prstGeom>
          <a:noFill/>
        </p:spPr>
        <p:txBody>
          <a:bodyPr wrap="none" rtlCol="0">
            <a:spAutoFit/>
          </a:bodyPr>
          <a:lstStyle/>
          <a:p>
            <a:r>
              <a:rPr lang="zh-CN" altLang="zh-CN" dirty="0"/>
              <a:t>小闹钟的制作</a:t>
            </a:r>
            <a:endParaRPr lang="zh-CN" altLang="en-US" dirty="0"/>
          </a:p>
        </p:txBody>
      </p:sp>
      <p:sp>
        <p:nvSpPr>
          <p:cNvPr id="9" name="TextBox 8"/>
          <p:cNvSpPr txBox="1"/>
          <p:nvPr/>
        </p:nvSpPr>
        <p:spPr>
          <a:xfrm>
            <a:off x="5840467" y="4016352"/>
            <a:ext cx="1338828" cy="369332"/>
          </a:xfrm>
          <a:prstGeom prst="rect">
            <a:avLst/>
          </a:prstGeom>
          <a:noFill/>
        </p:spPr>
        <p:txBody>
          <a:bodyPr wrap="none" rtlCol="0">
            <a:spAutoFit/>
          </a:bodyPr>
          <a:lstStyle/>
          <a:p>
            <a:r>
              <a:rPr lang="zh-CN" altLang="zh-CN" dirty="0"/>
              <a:t>拼图游戏画</a:t>
            </a:r>
            <a:endParaRPr lang="zh-CN" altLang="en-US" dirty="0"/>
          </a:p>
        </p:txBody>
      </p:sp>
    </p:spTree>
    <p:extLst>
      <p:ext uri="{BB962C8B-B14F-4D97-AF65-F5344CB8AC3E}">
        <p14:creationId xmlns:p14="http://schemas.microsoft.com/office/powerpoint/2010/main" val="27734704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a:stCxn id="9" idx="6"/>
          </p:cNvCxnSpPr>
          <p:nvPr/>
        </p:nvCxnSpPr>
        <p:spPr>
          <a:xfrm>
            <a:off x="3902931" y="3429000"/>
            <a:ext cx="5436004" cy="0"/>
          </a:xfrm>
          <a:prstGeom prst="line">
            <a:avLst/>
          </a:prstGeom>
          <a:noFill/>
          <a:ln w="57150">
            <a:solidFill>
              <a:srgbClr val="FF9300"/>
            </a:solidFill>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3" name="矩形 2"/>
          <p:cNvSpPr/>
          <p:nvPr/>
        </p:nvSpPr>
        <p:spPr>
          <a:xfrm>
            <a:off x="5235473" y="3605296"/>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smtClean="0">
                <a:solidFill>
                  <a:schemeClr val="tx1">
                    <a:lumMod val="65000"/>
                    <a:lumOff val="35000"/>
                  </a:schemeClr>
                </a:solidFill>
                <a:latin typeface="微软雅黑" pitchFamily="34" charset="-122"/>
                <a:ea typeface="微软雅黑" pitchFamily="34" charset="-122"/>
              </a:rPr>
              <a:t>任务分析</a:t>
            </a:r>
            <a:endParaRPr lang="zh-CN" altLang="en-US" kern="0" dirty="0">
              <a:solidFill>
                <a:schemeClr val="tx1">
                  <a:lumMod val="65000"/>
                  <a:lumOff val="35000"/>
                </a:schemeClr>
              </a:solidFill>
              <a:latin typeface="微软雅黑" pitchFamily="34" charset="-122"/>
              <a:ea typeface="微软雅黑" pitchFamily="34" charset="-122"/>
            </a:endParaRPr>
          </a:p>
        </p:txBody>
      </p:sp>
      <p:sp>
        <p:nvSpPr>
          <p:cNvPr id="5" name="TextBox 8"/>
          <p:cNvSpPr txBox="1"/>
          <p:nvPr/>
        </p:nvSpPr>
        <p:spPr>
          <a:xfrm>
            <a:off x="4155559" y="2708921"/>
            <a:ext cx="5976064" cy="523220"/>
          </a:xfrm>
          <a:prstGeom prst="rect">
            <a:avLst/>
          </a:prstGeom>
          <a:noFill/>
        </p:spPr>
        <p:txBody>
          <a:bodyPr wrap="square" rtlCol="0">
            <a:spAutoFit/>
          </a:bodyPr>
          <a:lstStyle/>
          <a:p>
            <a:pPr algn="ctr"/>
            <a:r>
              <a:rPr lang="zh-CN" altLang="en-US" sz="2800" b="1" dirty="0" smtClean="0">
                <a:solidFill>
                  <a:schemeClr val="tx1">
                    <a:lumMod val="65000"/>
                    <a:lumOff val="35000"/>
                  </a:schemeClr>
                </a:solidFill>
                <a:latin typeface="微软雅黑" pitchFamily="34" charset="-122"/>
                <a:ea typeface="微软雅黑" pitchFamily="34" charset="-122"/>
              </a:rPr>
              <a:t>第三节拼图游戏画</a:t>
            </a:r>
            <a:endParaRPr lang="zh-CN" altLang="en-US" sz="2800" b="1" dirty="0">
              <a:solidFill>
                <a:schemeClr val="tx1">
                  <a:lumMod val="50000"/>
                  <a:lumOff val="50000"/>
                </a:schemeClr>
              </a:solidFill>
              <a:latin typeface="微软雅黑" pitchFamily="34" charset="-122"/>
              <a:ea typeface="微软雅黑" pitchFamily="34" charset="-122"/>
            </a:endParaRPr>
          </a:p>
        </p:txBody>
      </p:sp>
      <p:sp>
        <p:nvSpPr>
          <p:cNvPr id="9" name="椭圆 8"/>
          <p:cNvSpPr/>
          <p:nvPr/>
        </p:nvSpPr>
        <p:spPr>
          <a:xfrm>
            <a:off x="2102731" y="2528900"/>
            <a:ext cx="1800200" cy="1800200"/>
          </a:xfrm>
          <a:prstGeom prst="ellipse">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燕尾形 10"/>
          <p:cNvSpPr/>
          <p:nvPr/>
        </p:nvSpPr>
        <p:spPr>
          <a:xfrm>
            <a:off x="2606831" y="2907000"/>
            <a:ext cx="792000" cy="1044000"/>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矩形 13"/>
          <p:cNvSpPr/>
          <p:nvPr/>
        </p:nvSpPr>
        <p:spPr>
          <a:xfrm>
            <a:off x="5235079" y="3974628"/>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smtClean="0">
                <a:solidFill>
                  <a:schemeClr val="tx1">
                    <a:lumMod val="65000"/>
                    <a:lumOff val="35000"/>
                  </a:schemeClr>
                </a:solidFill>
                <a:latin typeface="微软雅黑" pitchFamily="34" charset="-122"/>
                <a:ea typeface="微软雅黑" pitchFamily="34" charset="-122"/>
              </a:rPr>
              <a:t>任务</a:t>
            </a:r>
            <a:r>
              <a:rPr lang="zh-CN" altLang="en-US" kern="0" dirty="0">
                <a:solidFill>
                  <a:schemeClr val="tx1">
                    <a:lumMod val="65000"/>
                    <a:lumOff val="35000"/>
                  </a:schemeClr>
                </a:solidFill>
                <a:latin typeface="微软雅黑" pitchFamily="34" charset="-122"/>
                <a:ea typeface="微软雅黑" pitchFamily="34" charset="-122"/>
              </a:rPr>
              <a:t>实现</a:t>
            </a:r>
          </a:p>
        </p:txBody>
      </p:sp>
    </p:spTree>
    <p:extLst>
      <p:ext uri="{BB962C8B-B14F-4D97-AF65-F5344CB8AC3E}">
        <p14:creationId xmlns:p14="http://schemas.microsoft.com/office/powerpoint/2010/main" val="287015276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63" presetClass="path" presetSubtype="0" accel="50000" fill="hold" grpId="1" nodeType="withEffect" p14:presetBounceEnd="64000">
                                      <p:stCondLst>
                                        <p:cond delay="0"/>
                                      </p:stCondLst>
                                      <p:childTnLst>
                                        <p:animMotion origin="layout" path="M -0.87919 -4.81481E-6 L -3.14501E-6 -4.81481E-6 " pathEditMode="relative" rAng="0" ptsTypes="AA" p14:bounceEnd="64000">
                                          <p:cBhvr>
                                            <p:cTn id="9" dur="500" fill="hold"/>
                                            <p:tgtEl>
                                              <p:spTgt spid="5"/>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Scale>
                                          <p:cBhvr>
                                            <p:cTn id="13"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3"/>
                                            </p:tgtEl>
                                            <p:attrNameLst>
                                              <p:attrName>ppt_x</p:attrName>
                                              <p:attrName>ppt_y</p:attrName>
                                            </p:attrNameLst>
                                          </p:cBhvr>
                                        </p:animMotion>
                                        <p:animEffect transition="in" filter="fade">
                                          <p:cBhvr>
                                            <p:cTn id="15" dur="1000"/>
                                            <p:tgtEl>
                                              <p:spTgt spid="3"/>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14"/>
                                            </p:tgtEl>
                                            <p:attrNameLst>
                                              <p:attrName>style.visibility</p:attrName>
                                            </p:attrNameLst>
                                          </p:cBhvr>
                                          <p:to>
                                            <p:strVal val="visible"/>
                                          </p:to>
                                        </p:set>
                                        <p:animScale>
                                          <p:cBhvr>
                                            <p:cTn id="18"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4"/>
                                            </p:tgtEl>
                                            <p:attrNameLst>
                                              <p:attrName>ppt_x</p:attrName>
                                              <p:attrName>ppt_y</p:attrName>
                                            </p:attrNameLst>
                                          </p:cBhvr>
                                        </p:animMotion>
                                        <p:animEffect transition="in" filter="fade">
                                          <p:cBhvr>
                                            <p:cTn id="20"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5" grpId="1"/>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63" presetClass="path" presetSubtype="0" accel="50000" fill="hold" grpId="1" nodeType="withEffect">
                                      <p:stCondLst>
                                        <p:cond delay="0"/>
                                      </p:stCondLst>
                                      <p:childTnLst>
                                        <p:animMotion origin="layout" path="M -0.87919 -4.81481E-6 L -3.14501E-6 -4.81481E-6 " pathEditMode="relative" rAng="0" ptsTypes="AA">
                                          <p:cBhvr>
                                            <p:cTn id="9" dur="500" fill="hold"/>
                                            <p:tgtEl>
                                              <p:spTgt spid="5"/>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Scale>
                                          <p:cBhvr>
                                            <p:cTn id="13"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3"/>
                                            </p:tgtEl>
                                            <p:attrNameLst>
                                              <p:attrName>ppt_x</p:attrName>
                                              <p:attrName>ppt_y</p:attrName>
                                            </p:attrNameLst>
                                          </p:cBhvr>
                                        </p:animMotion>
                                        <p:animEffect transition="in" filter="fade">
                                          <p:cBhvr>
                                            <p:cTn id="15" dur="1000"/>
                                            <p:tgtEl>
                                              <p:spTgt spid="3"/>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14"/>
                                            </p:tgtEl>
                                            <p:attrNameLst>
                                              <p:attrName>style.visibility</p:attrName>
                                            </p:attrNameLst>
                                          </p:cBhvr>
                                          <p:to>
                                            <p:strVal val="visible"/>
                                          </p:to>
                                        </p:set>
                                        <p:animScale>
                                          <p:cBhvr>
                                            <p:cTn id="18"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4"/>
                                            </p:tgtEl>
                                            <p:attrNameLst>
                                              <p:attrName>ppt_x</p:attrName>
                                              <p:attrName>ppt_y</p:attrName>
                                            </p:attrNameLst>
                                          </p:cBhvr>
                                        </p:animMotion>
                                        <p:animEffect transition="in" filter="fade">
                                          <p:cBhvr>
                                            <p:cTn id="20"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5" grpId="1"/>
          <p:bldP spid="14"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1"/>
          <p:cNvSpPr/>
          <p:nvPr/>
        </p:nvSpPr>
        <p:spPr>
          <a:xfrm>
            <a:off x="10139398" y="261068"/>
            <a:ext cx="1335926"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8939713" y="350546"/>
            <a:ext cx="1407934" cy="261610"/>
          </a:xfrm>
          <a:prstGeom prst="rect">
            <a:avLst/>
          </a:prstGeom>
        </p:spPr>
        <p:txBody>
          <a:bodyPr wrap="square">
            <a:spAutoFit/>
          </a:bodyPr>
          <a:lstStyle/>
          <a:p>
            <a:pPr lvl="0">
              <a:defRPr/>
            </a:pPr>
            <a:r>
              <a:rPr lang="zh-CN" altLang="zh-CN" sz="1100" dirty="0"/>
              <a:t>小闹钟的制作</a:t>
            </a:r>
            <a:endParaRPr lang="zh-CN" altLang="en-US" sz="1100" b="1" kern="0" dirty="0">
              <a:latin typeface="微软雅黑" pitchFamily="34" charset="-122"/>
              <a:ea typeface="微软雅黑" pitchFamily="34" charset="-122"/>
            </a:endParaRPr>
          </a:p>
        </p:txBody>
      </p:sp>
      <p:sp>
        <p:nvSpPr>
          <p:cNvPr id="4" name="矩形 3"/>
          <p:cNvSpPr/>
          <p:nvPr/>
        </p:nvSpPr>
        <p:spPr>
          <a:xfrm>
            <a:off x="10360057" y="346863"/>
            <a:ext cx="1799670" cy="261610"/>
          </a:xfrm>
          <a:prstGeom prst="rect">
            <a:avLst/>
          </a:prstGeom>
        </p:spPr>
        <p:txBody>
          <a:bodyPr wrap="square">
            <a:spAutoFit/>
          </a:bodyPr>
          <a:lstStyle/>
          <a:p>
            <a:pPr lvl="0">
              <a:defRPr/>
            </a:pPr>
            <a:r>
              <a:rPr lang="zh-CN" altLang="zh-CN" sz="1100" dirty="0"/>
              <a:t>拼图游戏画</a:t>
            </a:r>
            <a:endParaRPr lang="zh-CN" altLang="en-US" sz="1100" b="1" kern="0" dirty="0">
              <a:solidFill>
                <a:schemeClr val="bg1"/>
              </a:solidFill>
              <a:latin typeface="微软雅黑" pitchFamily="34" charset="-122"/>
              <a:ea typeface="微软雅黑" pitchFamily="34" charset="-122"/>
            </a:endParaRPr>
          </a:p>
        </p:txBody>
      </p:sp>
      <p:sp>
        <p:nvSpPr>
          <p:cNvPr id="5" name="矩形 4"/>
          <p:cNvSpPr/>
          <p:nvPr/>
        </p:nvSpPr>
        <p:spPr>
          <a:xfrm>
            <a:off x="7454026" y="338882"/>
            <a:ext cx="1407934" cy="261610"/>
          </a:xfrm>
          <a:prstGeom prst="rect">
            <a:avLst/>
          </a:prstGeom>
        </p:spPr>
        <p:txBody>
          <a:bodyPr wrap="square">
            <a:spAutoFit/>
          </a:bodyPr>
          <a:lstStyle/>
          <a:p>
            <a:pPr lvl="0">
              <a:defRPr/>
            </a:pPr>
            <a:r>
              <a:rPr lang="zh-CN" altLang="zh-CN" sz="1100" dirty="0"/>
              <a:t>公司标志设计</a:t>
            </a:r>
            <a:endParaRPr lang="zh-CN" altLang="en-US" sz="1100" b="1" kern="0" dirty="0">
              <a:latin typeface="微软雅黑" pitchFamily="34" charset="-122"/>
              <a:ea typeface="微软雅黑" pitchFamily="34" charset="-122"/>
            </a:endParaRPr>
          </a:p>
        </p:txBody>
      </p:sp>
      <p:sp>
        <p:nvSpPr>
          <p:cNvPr id="6" name="TextBox 5"/>
          <p:cNvSpPr txBox="1"/>
          <p:nvPr/>
        </p:nvSpPr>
        <p:spPr>
          <a:xfrm>
            <a:off x="1031166" y="1340767"/>
            <a:ext cx="9820754" cy="1200329"/>
          </a:xfrm>
          <a:prstGeom prst="rect">
            <a:avLst/>
          </a:prstGeom>
          <a:noFill/>
        </p:spPr>
        <p:txBody>
          <a:bodyPr wrap="square" rtlCol="0">
            <a:spAutoFit/>
          </a:bodyPr>
          <a:lstStyle/>
          <a:p>
            <a:r>
              <a:rPr lang="zh-CN" altLang="en-US" dirty="0" smtClean="0"/>
              <a:t>一</a:t>
            </a:r>
            <a:r>
              <a:rPr lang="zh-CN" altLang="zh-CN" b="1" dirty="0"/>
              <a:t>任务分析</a:t>
            </a:r>
          </a:p>
          <a:p>
            <a:r>
              <a:rPr lang="zh-CN" altLang="zh-CN" dirty="0"/>
              <a:t>拼图游戏任务主要利用了图纸工具和图框精确裁剪中的置于图文框内部以及合并、修剪命令等小技巧如图</a:t>
            </a:r>
            <a:r>
              <a:rPr lang="en-US" altLang="zh-CN" dirty="0"/>
              <a:t>3-37</a:t>
            </a:r>
            <a:r>
              <a:rPr lang="zh-CN" altLang="zh-CN" dirty="0"/>
              <a:t>所示。</a:t>
            </a:r>
          </a:p>
          <a:p>
            <a:endParaRPr lang="zh-CN" altLang="en-US" dirty="0"/>
          </a:p>
        </p:txBody>
      </p:sp>
      <p:pic>
        <p:nvPicPr>
          <p:cNvPr id="115" name="图片 54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442991" y="2708918"/>
            <a:ext cx="2260616" cy="175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546"/>
          <p:cNvSpPr txBox="1">
            <a:spLocks noChangeArrowheads="1"/>
          </p:cNvSpPr>
          <p:nvPr/>
        </p:nvSpPr>
        <p:spPr bwMode="auto">
          <a:xfrm>
            <a:off x="5263736" y="4725144"/>
            <a:ext cx="932860" cy="416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3-37</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1540991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1"/>
          <p:cNvSpPr/>
          <p:nvPr/>
        </p:nvSpPr>
        <p:spPr>
          <a:xfrm>
            <a:off x="10139398" y="261068"/>
            <a:ext cx="1335926"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8939713" y="350546"/>
            <a:ext cx="1407934" cy="261610"/>
          </a:xfrm>
          <a:prstGeom prst="rect">
            <a:avLst/>
          </a:prstGeom>
        </p:spPr>
        <p:txBody>
          <a:bodyPr wrap="square">
            <a:spAutoFit/>
          </a:bodyPr>
          <a:lstStyle/>
          <a:p>
            <a:pPr lvl="0">
              <a:defRPr/>
            </a:pPr>
            <a:r>
              <a:rPr lang="zh-CN" altLang="zh-CN" sz="1100" dirty="0"/>
              <a:t>小闹钟的制作</a:t>
            </a:r>
            <a:endParaRPr lang="zh-CN" altLang="en-US" sz="1100" b="1" kern="0" dirty="0">
              <a:latin typeface="微软雅黑" pitchFamily="34" charset="-122"/>
              <a:ea typeface="微软雅黑" pitchFamily="34" charset="-122"/>
            </a:endParaRPr>
          </a:p>
        </p:txBody>
      </p:sp>
      <p:sp>
        <p:nvSpPr>
          <p:cNvPr id="4" name="矩形 3"/>
          <p:cNvSpPr/>
          <p:nvPr/>
        </p:nvSpPr>
        <p:spPr>
          <a:xfrm>
            <a:off x="10360057" y="346863"/>
            <a:ext cx="1799670" cy="261610"/>
          </a:xfrm>
          <a:prstGeom prst="rect">
            <a:avLst/>
          </a:prstGeom>
        </p:spPr>
        <p:txBody>
          <a:bodyPr wrap="square">
            <a:spAutoFit/>
          </a:bodyPr>
          <a:lstStyle/>
          <a:p>
            <a:pPr lvl="0">
              <a:defRPr/>
            </a:pPr>
            <a:r>
              <a:rPr lang="zh-CN" altLang="zh-CN" sz="1100" dirty="0"/>
              <a:t>拼图游戏画</a:t>
            </a:r>
            <a:endParaRPr lang="zh-CN" altLang="en-US" sz="1100" b="1" kern="0" dirty="0">
              <a:solidFill>
                <a:schemeClr val="bg1"/>
              </a:solidFill>
              <a:latin typeface="微软雅黑" pitchFamily="34" charset="-122"/>
              <a:ea typeface="微软雅黑" pitchFamily="34" charset="-122"/>
            </a:endParaRPr>
          </a:p>
        </p:txBody>
      </p:sp>
      <p:sp>
        <p:nvSpPr>
          <p:cNvPr id="5" name="矩形 4"/>
          <p:cNvSpPr/>
          <p:nvPr/>
        </p:nvSpPr>
        <p:spPr>
          <a:xfrm>
            <a:off x="7454026" y="338882"/>
            <a:ext cx="1407934" cy="261610"/>
          </a:xfrm>
          <a:prstGeom prst="rect">
            <a:avLst/>
          </a:prstGeom>
        </p:spPr>
        <p:txBody>
          <a:bodyPr wrap="square">
            <a:spAutoFit/>
          </a:bodyPr>
          <a:lstStyle/>
          <a:p>
            <a:pPr lvl="0">
              <a:defRPr/>
            </a:pPr>
            <a:r>
              <a:rPr lang="zh-CN" altLang="zh-CN" sz="1100" dirty="0"/>
              <a:t>公司标志设计</a:t>
            </a:r>
            <a:endParaRPr lang="zh-CN" altLang="en-US" sz="1100" b="1" kern="0" dirty="0">
              <a:latin typeface="微软雅黑" pitchFamily="34" charset="-122"/>
              <a:ea typeface="微软雅黑" pitchFamily="34" charset="-122"/>
            </a:endParaRPr>
          </a:p>
        </p:txBody>
      </p:sp>
      <p:sp>
        <p:nvSpPr>
          <p:cNvPr id="6" name="TextBox 5"/>
          <p:cNvSpPr txBox="1"/>
          <p:nvPr/>
        </p:nvSpPr>
        <p:spPr>
          <a:xfrm>
            <a:off x="441345" y="1304557"/>
            <a:ext cx="5688632" cy="4801314"/>
          </a:xfrm>
          <a:prstGeom prst="rect">
            <a:avLst/>
          </a:prstGeom>
          <a:noFill/>
        </p:spPr>
        <p:txBody>
          <a:bodyPr wrap="square" rtlCol="0">
            <a:spAutoFit/>
          </a:bodyPr>
          <a:lstStyle/>
          <a:p>
            <a:r>
              <a:rPr lang="en-US" altLang="zh-CN" dirty="0" smtClean="0"/>
              <a:t>2</a:t>
            </a:r>
            <a:r>
              <a:rPr lang="zh-CN" altLang="zh-CN" b="1" dirty="0"/>
              <a:t>任务实现</a:t>
            </a:r>
          </a:p>
          <a:p>
            <a:r>
              <a:rPr lang="zh-CN" altLang="zh-CN" dirty="0"/>
              <a:t>【</a:t>
            </a:r>
            <a:r>
              <a:rPr lang="en-US" altLang="zh-CN" dirty="0"/>
              <a:t>Step01</a:t>
            </a:r>
            <a:r>
              <a:rPr lang="zh-CN" altLang="zh-CN" dirty="0"/>
              <a:t>】新建一个页面大小为</a:t>
            </a:r>
            <a:r>
              <a:rPr lang="en-US" altLang="zh-CN" dirty="0"/>
              <a:t>A4</a:t>
            </a:r>
            <a:r>
              <a:rPr lang="zh-CN" altLang="zh-CN" dirty="0"/>
              <a:t>的空白文档，设置为“横向放置”，文档名称为“拼图游戏”，其他选项可保持不动。</a:t>
            </a:r>
          </a:p>
          <a:p>
            <a:r>
              <a:rPr lang="zh-CN" altLang="zh-CN" dirty="0"/>
              <a:t>【</a:t>
            </a:r>
            <a:r>
              <a:rPr lang="en-US" altLang="zh-CN" dirty="0"/>
              <a:t>Step02</a:t>
            </a:r>
            <a:r>
              <a:rPr lang="zh-CN" altLang="zh-CN" dirty="0"/>
              <a:t>】使用“图纸”工具</a:t>
            </a:r>
            <a:r>
              <a:rPr lang="en-US" altLang="zh-CN" dirty="0"/>
              <a:t> </a:t>
            </a:r>
            <a:r>
              <a:rPr lang="zh-CN" altLang="zh-CN" dirty="0"/>
              <a:t>绘制一个</a:t>
            </a:r>
            <a:r>
              <a:rPr lang="en-US" altLang="zh-CN" dirty="0"/>
              <a:t>4</a:t>
            </a:r>
            <a:r>
              <a:rPr lang="zh-CN" altLang="zh-CN" dirty="0"/>
              <a:t>行</a:t>
            </a:r>
            <a:r>
              <a:rPr lang="en-US" altLang="zh-CN" dirty="0"/>
              <a:t>3</a:t>
            </a:r>
            <a:r>
              <a:rPr lang="zh-CN" altLang="zh-CN" dirty="0"/>
              <a:t>列的网格如图</a:t>
            </a:r>
            <a:r>
              <a:rPr lang="en-US" altLang="zh-CN" dirty="0"/>
              <a:t>3-38</a:t>
            </a:r>
            <a:r>
              <a:rPr lang="zh-CN" altLang="zh-CN" dirty="0"/>
              <a:t>所示，网络大小随拼图的大小来确定。</a:t>
            </a:r>
          </a:p>
          <a:p>
            <a:r>
              <a:rPr lang="zh-CN" altLang="zh-CN" dirty="0"/>
              <a:t>【</a:t>
            </a:r>
            <a:r>
              <a:rPr lang="en-US" altLang="zh-CN" dirty="0"/>
              <a:t>Step03</a:t>
            </a:r>
            <a:r>
              <a:rPr lang="zh-CN" altLang="zh-CN" dirty="0"/>
              <a:t>】执行菜单“文件</a:t>
            </a:r>
            <a:r>
              <a:rPr lang="en-US" altLang="zh-CN" dirty="0"/>
              <a:t>\</a:t>
            </a:r>
            <a:r>
              <a:rPr lang="zh-CN" altLang="zh-CN" dirty="0"/>
              <a:t>导入”命令，导入一张你自己喜欢的图片如图</a:t>
            </a:r>
            <a:r>
              <a:rPr lang="en-US" altLang="zh-CN" dirty="0"/>
              <a:t>3-39</a:t>
            </a:r>
            <a:r>
              <a:rPr lang="zh-CN" altLang="zh-CN" dirty="0"/>
              <a:t>所示。</a:t>
            </a:r>
          </a:p>
          <a:p>
            <a:r>
              <a:rPr lang="en-US" altLang="zh-CN" dirty="0"/>
              <a:t> </a:t>
            </a:r>
            <a:endParaRPr lang="zh-CN" altLang="zh-CN" dirty="0"/>
          </a:p>
          <a:p>
            <a:r>
              <a:rPr lang="zh-CN" altLang="zh-CN" dirty="0"/>
              <a:t>【</a:t>
            </a:r>
            <a:r>
              <a:rPr lang="en-US" altLang="zh-CN" dirty="0"/>
              <a:t>Step04</a:t>
            </a:r>
            <a:r>
              <a:rPr lang="zh-CN" altLang="zh-CN" dirty="0"/>
              <a:t>】图片导入后，选中导入的图片，然后执行菜单命令“对象</a:t>
            </a:r>
            <a:r>
              <a:rPr lang="en-US" altLang="zh-CN" dirty="0"/>
              <a:t>\</a:t>
            </a:r>
            <a:r>
              <a:rPr lang="zh-CN" altLang="zh-CN" dirty="0"/>
              <a:t>图框精确裁剪</a:t>
            </a:r>
            <a:r>
              <a:rPr lang="en-US" altLang="zh-CN" dirty="0"/>
              <a:t>\</a:t>
            </a:r>
            <a:r>
              <a:rPr lang="zh-CN" altLang="zh-CN" dirty="0"/>
              <a:t>置于图文框内部”如图</a:t>
            </a:r>
            <a:r>
              <a:rPr lang="en-US" altLang="zh-CN" dirty="0"/>
              <a:t>3-40</a:t>
            </a:r>
            <a:r>
              <a:rPr lang="zh-CN" altLang="zh-CN" dirty="0"/>
              <a:t>所示。这时出现如图</a:t>
            </a:r>
            <a:r>
              <a:rPr lang="en-US" altLang="zh-CN" dirty="0"/>
              <a:t>3-41</a:t>
            </a:r>
            <a:r>
              <a:rPr lang="zh-CN" altLang="zh-CN" dirty="0"/>
              <a:t>所示的黑色箭头，单击任意位置导入的图片将图片置于网格中如图</a:t>
            </a:r>
            <a:r>
              <a:rPr lang="en-US" altLang="zh-CN" dirty="0"/>
              <a:t>3-42</a:t>
            </a:r>
            <a:r>
              <a:rPr lang="zh-CN" altLang="zh-CN" dirty="0"/>
              <a:t>所示。</a:t>
            </a:r>
          </a:p>
          <a:p>
            <a:r>
              <a:rPr lang="zh-CN" altLang="zh-CN" dirty="0"/>
              <a:t>【</a:t>
            </a:r>
            <a:r>
              <a:rPr lang="en-US" altLang="zh-CN" dirty="0"/>
              <a:t>Step05</a:t>
            </a:r>
            <a:r>
              <a:rPr lang="zh-CN" altLang="zh-CN" dirty="0"/>
              <a:t>】然后执行菜单命令“对象</a:t>
            </a:r>
            <a:r>
              <a:rPr lang="en-US" altLang="zh-CN" dirty="0"/>
              <a:t>\</a:t>
            </a:r>
            <a:r>
              <a:rPr lang="zh-CN" altLang="zh-CN" dirty="0"/>
              <a:t>图框精确裁剪</a:t>
            </a:r>
            <a:r>
              <a:rPr lang="en-US" altLang="zh-CN" dirty="0"/>
              <a:t>\</a:t>
            </a:r>
            <a:r>
              <a:rPr lang="zh-CN" altLang="zh-CN" dirty="0"/>
              <a:t>按比例填充框”如图</a:t>
            </a:r>
            <a:r>
              <a:rPr lang="en-US" altLang="zh-CN" dirty="0"/>
              <a:t>3-43</a:t>
            </a:r>
            <a:r>
              <a:rPr lang="zh-CN" altLang="zh-CN" dirty="0"/>
              <a:t>所示，这时图片将充满网格如图</a:t>
            </a:r>
            <a:r>
              <a:rPr lang="en-US" altLang="zh-CN" dirty="0"/>
              <a:t>3-44</a:t>
            </a:r>
            <a:r>
              <a:rPr lang="zh-CN" altLang="zh-CN" dirty="0"/>
              <a:t>所示。</a:t>
            </a:r>
          </a:p>
          <a:p>
            <a:endParaRPr lang="zh-CN" altLang="en-US" dirty="0"/>
          </a:p>
        </p:txBody>
      </p:sp>
      <p:pic>
        <p:nvPicPr>
          <p:cNvPr id="113" name="图片 547"/>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09209" y="1423740"/>
            <a:ext cx="1849859" cy="1525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1" name="图片 54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475439" y="1143124"/>
            <a:ext cx="1298777" cy="2086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9" name="图片 55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987607" y="1617299"/>
            <a:ext cx="2026971" cy="1138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7" name="图片 55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129977" y="3705214"/>
            <a:ext cx="253365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 name="图片 555"/>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714432" y="3573016"/>
            <a:ext cx="1273175" cy="104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 name="图片 557"/>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0121377" y="3356992"/>
            <a:ext cx="2038350" cy="202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1" name="图片 559"/>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7558191" y="5157192"/>
            <a:ext cx="1814512"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548"/>
          <p:cNvSpPr txBox="1">
            <a:spLocks noChangeArrowheads="1"/>
          </p:cNvSpPr>
          <p:nvPr/>
        </p:nvSpPr>
        <p:spPr bwMode="auto">
          <a:xfrm>
            <a:off x="8839461" y="3229814"/>
            <a:ext cx="743705" cy="373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3-39</a:t>
            </a:r>
            <a:endParaRPr kumimoji="0" lang="zh-CN" alt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5" name="文本框 548"/>
          <p:cNvSpPr txBox="1">
            <a:spLocks noChangeArrowheads="1"/>
          </p:cNvSpPr>
          <p:nvPr/>
        </p:nvSpPr>
        <p:spPr bwMode="auto">
          <a:xfrm>
            <a:off x="6762285" y="2949198"/>
            <a:ext cx="743705" cy="373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3-38</a:t>
            </a:r>
            <a:endParaRPr kumimoji="0" lang="zh-CN" alt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6" name="文本框 548"/>
          <p:cNvSpPr txBox="1">
            <a:spLocks noChangeArrowheads="1"/>
          </p:cNvSpPr>
          <p:nvPr/>
        </p:nvSpPr>
        <p:spPr bwMode="auto">
          <a:xfrm>
            <a:off x="10807361" y="2856055"/>
            <a:ext cx="743705" cy="373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3-40</a:t>
            </a:r>
            <a:endParaRPr kumimoji="0" lang="zh-CN" alt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7" name="文本框 548"/>
          <p:cNvSpPr txBox="1">
            <a:spLocks noChangeArrowheads="1"/>
          </p:cNvSpPr>
          <p:nvPr/>
        </p:nvSpPr>
        <p:spPr bwMode="auto">
          <a:xfrm>
            <a:off x="7024949" y="4781539"/>
            <a:ext cx="743705" cy="373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3-41</a:t>
            </a:r>
            <a:endParaRPr kumimoji="0" lang="zh-CN" alt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8" name="文本框 548"/>
          <p:cNvSpPr txBox="1">
            <a:spLocks noChangeArrowheads="1"/>
          </p:cNvSpPr>
          <p:nvPr/>
        </p:nvSpPr>
        <p:spPr bwMode="auto">
          <a:xfrm>
            <a:off x="8996630" y="4620766"/>
            <a:ext cx="743705" cy="373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3-42</a:t>
            </a:r>
            <a:endParaRPr kumimoji="0" lang="zh-CN" alt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9" name="文本框 548"/>
          <p:cNvSpPr txBox="1">
            <a:spLocks noChangeArrowheads="1"/>
          </p:cNvSpPr>
          <p:nvPr/>
        </p:nvSpPr>
        <p:spPr bwMode="auto">
          <a:xfrm>
            <a:off x="10807361" y="5382642"/>
            <a:ext cx="743705" cy="373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3-43</a:t>
            </a:r>
            <a:endParaRPr kumimoji="0" lang="zh-CN" alt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20" name="文本框 548"/>
          <p:cNvSpPr txBox="1">
            <a:spLocks noChangeArrowheads="1"/>
          </p:cNvSpPr>
          <p:nvPr/>
        </p:nvSpPr>
        <p:spPr bwMode="auto">
          <a:xfrm>
            <a:off x="9368483" y="5951611"/>
            <a:ext cx="743705" cy="373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3-44</a:t>
            </a:r>
            <a:endParaRPr kumimoji="0" lang="zh-CN" alt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1825018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1"/>
          <p:cNvSpPr/>
          <p:nvPr/>
        </p:nvSpPr>
        <p:spPr>
          <a:xfrm>
            <a:off x="10139398" y="261068"/>
            <a:ext cx="1335926"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8939713" y="350546"/>
            <a:ext cx="1407934" cy="261610"/>
          </a:xfrm>
          <a:prstGeom prst="rect">
            <a:avLst/>
          </a:prstGeom>
        </p:spPr>
        <p:txBody>
          <a:bodyPr wrap="square">
            <a:spAutoFit/>
          </a:bodyPr>
          <a:lstStyle/>
          <a:p>
            <a:pPr lvl="0">
              <a:defRPr/>
            </a:pPr>
            <a:r>
              <a:rPr lang="zh-CN" altLang="zh-CN" sz="1100" dirty="0"/>
              <a:t>小闹钟的制作</a:t>
            </a:r>
            <a:endParaRPr lang="zh-CN" altLang="en-US" sz="1100" b="1" kern="0" dirty="0">
              <a:latin typeface="微软雅黑" pitchFamily="34" charset="-122"/>
              <a:ea typeface="微软雅黑" pitchFamily="34" charset="-122"/>
            </a:endParaRPr>
          </a:p>
        </p:txBody>
      </p:sp>
      <p:sp>
        <p:nvSpPr>
          <p:cNvPr id="4" name="矩形 3"/>
          <p:cNvSpPr/>
          <p:nvPr/>
        </p:nvSpPr>
        <p:spPr>
          <a:xfrm>
            <a:off x="10360057" y="346863"/>
            <a:ext cx="1799670" cy="261610"/>
          </a:xfrm>
          <a:prstGeom prst="rect">
            <a:avLst/>
          </a:prstGeom>
        </p:spPr>
        <p:txBody>
          <a:bodyPr wrap="square">
            <a:spAutoFit/>
          </a:bodyPr>
          <a:lstStyle/>
          <a:p>
            <a:pPr lvl="0">
              <a:defRPr/>
            </a:pPr>
            <a:r>
              <a:rPr lang="zh-CN" altLang="zh-CN" sz="1100" dirty="0"/>
              <a:t>拼图游戏画</a:t>
            </a:r>
            <a:endParaRPr lang="zh-CN" altLang="en-US" sz="1100" b="1" kern="0" dirty="0">
              <a:solidFill>
                <a:schemeClr val="bg1"/>
              </a:solidFill>
              <a:latin typeface="微软雅黑" pitchFamily="34" charset="-122"/>
              <a:ea typeface="微软雅黑" pitchFamily="34" charset="-122"/>
            </a:endParaRPr>
          </a:p>
        </p:txBody>
      </p:sp>
      <p:sp>
        <p:nvSpPr>
          <p:cNvPr id="5" name="矩形 4"/>
          <p:cNvSpPr/>
          <p:nvPr/>
        </p:nvSpPr>
        <p:spPr>
          <a:xfrm>
            <a:off x="7454026" y="338882"/>
            <a:ext cx="1407934" cy="261610"/>
          </a:xfrm>
          <a:prstGeom prst="rect">
            <a:avLst/>
          </a:prstGeom>
        </p:spPr>
        <p:txBody>
          <a:bodyPr wrap="square">
            <a:spAutoFit/>
          </a:bodyPr>
          <a:lstStyle/>
          <a:p>
            <a:pPr lvl="0">
              <a:defRPr/>
            </a:pPr>
            <a:r>
              <a:rPr lang="zh-CN" altLang="zh-CN" sz="1100" dirty="0"/>
              <a:t>公司标志设计</a:t>
            </a:r>
            <a:endParaRPr lang="zh-CN" altLang="en-US" sz="1100" b="1" kern="0" dirty="0">
              <a:latin typeface="微软雅黑" pitchFamily="34" charset="-122"/>
              <a:ea typeface="微软雅黑" pitchFamily="34" charset="-122"/>
            </a:endParaRPr>
          </a:p>
        </p:txBody>
      </p:sp>
      <p:sp>
        <p:nvSpPr>
          <p:cNvPr id="6" name="TextBox 5"/>
          <p:cNvSpPr txBox="1"/>
          <p:nvPr/>
        </p:nvSpPr>
        <p:spPr>
          <a:xfrm>
            <a:off x="554559" y="1278875"/>
            <a:ext cx="4752528" cy="4524315"/>
          </a:xfrm>
          <a:prstGeom prst="rect">
            <a:avLst/>
          </a:prstGeom>
          <a:noFill/>
        </p:spPr>
        <p:txBody>
          <a:bodyPr wrap="square" rtlCol="0">
            <a:spAutoFit/>
          </a:bodyPr>
          <a:lstStyle/>
          <a:p>
            <a:r>
              <a:rPr lang="zh-CN" altLang="zh-CN" dirty="0"/>
              <a:t>【</a:t>
            </a:r>
            <a:r>
              <a:rPr lang="en-US" altLang="zh-CN" dirty="0"/>
              <a:t>Step06</a:t>
            </a:r>
            <a:r>
              <a:rPr lang="zh-CN" altLang="zh-CN" dirty="0"/>
              <a:t>】单击右键从弹出的菜单中执行命令“取消组合对象”如图</a:t>
            </a:r>
            <a:r>
              <a:rPr lang="en-US" altLang="zh-CN" dirty="0"/>
              <a:t>3-45</a:t>
            </a:r>
            <a:r>
              <a:rPr lang="zh-CN" altLang="zh-CN" dirty="0"/>
              <a:t>所示，然后单个移开网格就有如图</a:t>
            </a:r>
            <a:r>
              <a:rPr lang="en-US" altLang="zh-CN" dirty="0"/>
              <a:t>3-46</a:t>
            </a:r>
            <a:r>
              <a:rPr lang="zh-CN" altLang="zh-CN" dirty="0"/>
              <a:t>所示的效果了。</a:t>
            </a:r>
          </a:p>
          <a:p>
            <a:r>
              <a:rPr lang="zh-CN" altLang="zh-CN" dirty="0"/>
              <a:t>【</a:t>
            </a:r>
            <a:r>
              <a:rPr lang="en-US" altLang="zh-CN" dirty="0"/>
              <a:t>Step07</a:t>
            </a:r>
            <a:r>
              <a:rPr lang="zh-CN" altLang="zh-CN" dirty="0"/>
              <a:t>】用椭圆工具随意绘制若干的圆，放置在网络上面如图</a:t>
            </a:r>
            <a:r>
              <a:rPr lang="en-US" altLang="zh-CN" dirty="0"/>
              <a:t>3-47</a:t>
            </a:r>
            <a:r>
              <a:rPr lang="zh-CN" altLang="zh-CN" dirty="0"/>
              <a:t>所示。</a:t>
            </a:r>
          </a:p>
          <a:p>
            <a:r>
              <a:rPr lang="zh-CN" altLang="zh-CN" dirty="0"/>
              <a:t>【</a:t>
            </a:r>
            <a:r>
              <a:rPr lang="en-US" altLang="zh-CN" dirty="0"/>
              <a:t>Step08</a:t>
            </a:r>
            <a:r>
              <a:rPr lang="zh-CN" altLang="zh-CN" dirty="0"/>
              <a:t>】以右下角和右中方格为例，先选中上面的圆再选中右下角方格点击“合并”按钮如图</a:t>
            </a:r>
            <a:r>
              <a:rPr lang="en-US" altLang="zh-CN" dirty="0"/>
              <a:t>3-48</a:t>
            </a:r>
            <a:r>
              <a:rPr lang="zh-CN" altLang="zh-CN" dirty="0"/>
              <a:t>所示。</a:t>
            </a:r>
          </a:p>
          <a:p>
            <a:r>
              <a:rPr lang="zh-CN" altLang="zh-CN" dirty="0"/>
              <a:t>【</a:t>
            </a:r>
            <a:r>
              <a:rPr lang="en-US" altLang="zh-CN" dirty="0"/>
              <a:t>Step09</a:t>
            </a:r>
            <a:r>
              <a:rPr lang="zh-CN" altLang="zh-CN" dirty="0"/>
              <a:t>】同时选中右下角和右中方格点击“修剪”按钮效果如图</a:t>
            </a:r>
            <a:r>
              <a:rPr lang="en-US" altLang="zh-CN" dirty="0"/>
              <a:t>3-49</a:t>
            </a:r>
            <a:r>
              <a:rPr lang="zh-CN" altLang="zh-CN" dirty="0"/>
              <a:t>所示。</a:t>
            </a:r>
          </a:p>
          <a:p>
            <a:r>
              <a:rPr lang="zh-CN" altLang="zh-CN" dirty="0"/>
              <a:t>【</a:t>
            </a:r>
            <a:r>
              <a:rPr lang="en-US" altLang="zh-CN" dirty="0"/>
              <a:t>Step10</a:t>
            </a:r>
            <a:r>
              <a:rPr lang="zh-CN" altLang="zh-CN" dirty="0"/>
              <a:t>】其余方格与圆都按上述方法操作，完成后如图</a:t>
            </a:r>
            <a:r>
              <a:rPr lang="en-US" altLang="zh-CN" dirty="0"/>
              <a:t>3-50</a:t>
            </a:r>
            <a:r>
              <a:rPr lang="zh-CN" altLang="zh-CN" dirty="0"/>
              <a:t>所示。</a:t>
            </a:r>
          </a:p>
          <a:p>
            <a:r>
              <a:rPr lang="zh-CN" altLang="zh-CN" dirty="0"/>
              <a:t>【</a:t>
            </a:r>
            <a:r>
              <a:rPr lang="en-US" altLang="zh-CN" dirty="0"/>
              <a:t>Step11</a:t>
            </a:r>
            <a:r>
              <a:rPr lang="zh-CN" altLang="zh-CN" dirty="0"/>
              <a:t>】把方格移开，最终效果如图</a:t>
            </a:r>
            <a:r>
              <a:rPr lang="en-US" altLang="zh-CN" dirty="0"/>
              <a:t>3-51</a:t>
            </a:r>
            <a:r>
              <a:rPr lang="zh-CN" altLang="zh-CN" dirty="0"/>
              <a:t>所示，有兴趣的同学也可以把方格旋转打乱再拼接起来。</a:t>
            </a:r>
          </a:p>
          <a:p>
            <a:endParaRPr lang="zh-CN" altLang="en-US" dirty="0"/>
          </a:p>
        </p:txBody>
      </p:sp>
      <p:pic>
        <p:nvPicPr>
          <p:cNvPr id="99" name="图片 56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76376" y="1382043"/>
            <a:ext cx="1893887"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7" name="图片 56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611343" y="1340768"/>
            <a:ext cx="1652588" cy="133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 name="图片 56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581436" y="1340768"/>
            <a:ext cx="1893888" cy="15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3" name="图片 567"/>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412888" y="3501585"/>
            <a:ext cx="1857375" cy="193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 name="图片 569"/>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613309" y="3693878"/>
            <a:ext cx="2097087" cy="163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 name="图片 571"/>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9987607" y="3693878"/>
            <a:ext cx="1847850" cy="149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 name="图片 573"/>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2642791" y="5316160"/>
            <a:ext cx="1884625" cy="1466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562"/>
          <p:cNvSpPr txBox="1">
            <a:spLocks noChangeArrowheads="1"/>
          </p:cNvSpPr>
          <p:nvPr/>
        </p:nvSpPr>
        <p:spPr bwMode="auto">
          <a:xfrm>
            <a:off x="6007406" y="2750468"/>
            <a:ext cx="631825"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000" b="0" i="0" u="none" strike="noStrike" cap="none" normalizeH="0" baseline="0" smtClean="0">
                <a:ln>
                  <a:noFill/>
                </a:ln>
                <a:solidFill>
                  <a:schemeClr val="tx1"/>
                </a:solidFill>
                <a:effectLst/>
                <a:latin typeface="Calibri" pitchFamily="34" charset="0"/>
                <a:ea typeface="宋体" pitchFamily="2" charset="-122"/>
                <a:cs typeface="宋体" pitchFamily="2" charset="-122"/>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宋体" pitchFamily="2" charset="-122"/>
              </a:rPr>
              <a:t>3-45</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 name="文本框 562"/>
          <p:cNvSpPr txBox="1">
            <a:spLocks noChangeArrowheads="1"/>
          </p:cNvSpPr>
          <p:nvPr/>
        </p:nvSpPr>
        <p:spPr bwMode="auto">
          <a:xfrm>
            <a:off x="8273931" y="2747965"/>
            <a:ext cx="631825"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0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sz="10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3-46</a:t>
            </a:r>
            <a:endParaRPr kumimoji="0" lang="zh-CN" alt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9" name="文本框 562"/>
          <p:cNvSpPr txBox="1">
            <a:spLocks noChangeArrowheads="1"/>
          </p:cNvSpPr>
          <p:nvPr/>
        </p:nvSpPr>
        <p:spPr bwMode="auto">
          <a:xfrm>
            <a:off x="10279707" y="2936105"/>
            <a:ext cx="631825"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0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sz="10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3-47</a:t>
            </a:r>
            <a:endParaRPr kumimoji="0" lang="zh-CN" alt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0" name="文本框 562"/>
          <p:cNvSpPr txBox="1">
            <a:spLocks noChangeArrowheads="1"/>
          </p:cNvSpPr>
          <p:nvPr/>
        </p:nvSpPr>
        <p:spPr bwMode="auto">
          <a:xfrm>
            <a:off x="6007405" y="5466556"/>
            <a:ext cx="631825"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0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sz="10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3-48</a:t>
            </a:r>
            <a:endParaRPr kumimoji="0" lang="zh-CN" alt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1" name="文本框 562"/>
          <p:cNvSpPr txBox="1">
            <a:spLocks noChangeArrowheads="1"/>
          </p:cNvSpPr>
          <p:nvPr/>
        </p:nvSpPr>
        <p:spPr bwMode="auto">
          <a:xfrm>
            <a:off x="8381958" y="5464053"/>
            <a:ext cx="631825"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0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sz="10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3-49</a:t>
            </a:r>
            <a:endParaRPr kumimoji="0" lang="zh-CN" alt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2" name="文本框 562"/>
          <p:cNvSpPr txBox="1">
            <a:spLocks noChangeArrowheads="1"/>
          </p:cNvSpPr>
          <p:nvPr/>
        </p:nvSpPr>
        <p:spPr bwMode="auto">
          <a:xfrm>
            <a:off x="10653329" y="5304985"/>
            <a:ext cx="631825"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0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sz="10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3-50</a:t>
            </a:r>
            <a:endParaRPr kumimoji="0" lang="zh-CN" alt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3" name="文本框 562"/>
          <p:cNvSpPr txBox="1">
            <a:spLocks noChangeArrowheads="1"/>
          </p:cNvSpPr>
          <p:nvPr/>
        </p:nvSpPr>
        <p:spPr bwMode="auto">
          <a:xfrm>
            <a:off x="4442991" y="6092825"/>
            <a:ext cx="631825"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0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sz="10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3-51</a:t>
            </a:r>
            <a:endParaRPr kumimoji="0" lang="zh-CN" alt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3628582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54130" y="23698"/>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5" name="矩形 4"/>
          <p:cNvSpPr/>
          <p:nvPr/>
        </p:nvSpPr>
        <p:spPr>
          <a:xfrm>
            <a:off x="10360057" y="346863"/>
            <a:ext cx="1799670" cy="261610"/>
          </a:xfrm>
          <a:prstGeom prst="rect">
            <a:avLst/>
          </a:prstGeom>
        </p:spPr>
        <p:txBody>
          <a:bodyPr wrap="square">
            <a:spAutoFit/>
          </a:bodyPr>
          <a:lstStyle/>
          <a:p>
            <a:pPr lvl="0">
              <a:defRPr/>
            </a:pPr>
            <a:r>
              <a:rPr lang="zh-CN" altLang="en-US" sz="1100" b="1" kern="0" dirty="0" smtClean="0">
                <a:solidFill>
                  <a:schemeClr val="bg1"/>
                </a:solidFill>
                <a:latin typeface="微软雅黑" pitchFamily="34" charset="-122"/>
                <a:ea typeface="微软雅黑" pitchFamily="34" charset="-122"/>
              </a:rPr>
              <a:t>图形图像的基础知识</a:t>
            </a:r>
            <a:endParaRPr lang="zh-CN" altLang="en-US" sz="1100" b="1" kern="0" dirty="0">
              <a:solidFill>
                <a:schemeClr val="bg1"/>
              </a:solidFill>
              <a:latin typeface="微软雅黑" pitchFamily="34" charset="-122"/>
              <a:ea typeface="微软雅黑" pitchFamily="34" charset="-122"/>
            </a:endParaRPr>
          </a:p>
        </p:txBody>
      </p:sp>
      <p:sp>
        <p:nvSpPr>
          <p:cNvPr id="6" name="TextBox 5"/>
          <p:cNvSpPr txBox="1"/>
          <p:nvPr/>
        </p:nvSpPr>
        <p:spPr>
          <a:xfrm>
            <a:off x="1006530" y="176098"/>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10" name="TextBox 9"/>
          <p:cNvSpPr txBox="1"/>
          <p:nvPr/>
        </p:nvSpPr>
        <p:spPr>
          <a:xfrm>
            <a:off x="1330903" y="2348879"/>
            <a:ext cx="9217024" cy="2277547"/>
          </a:xfrm>
          <a:prstGeom prst="rect">
            <a:avLst/>
          </a:prstGeom>
          <a:noFill/>
        </p:spPr>
        <p:txBody>
          <a:bodyPr wrap="square" rtlCol="0">
            <a:spAutoFit/>
          </a:bodyPr>
          <a:lstStyle/>
          <a:p>
            <a:pPr algn="ctr"/>
            <a:r>
              <a:rPr lang="zh-CN" altLang="en-US" sz="5400" dirty="0" smtClean="0"/>
              <a:t>祝同学们学有所成</a:t>
            </a:r>
            <a:endParaRPr lang="en-US" altLang="zh-CN" sz="5400" dirty="0" smtClean="0"/>
          </a:p>
          <a:p>
            <a:pPr algn="ctr"/>
            <a:r>
              <a:rPr lang="zh-CN" altLang="en-US" sz="8800" dirty="0" smtClean="0"/>
              <a:t>再 见！</a:t>
            </a:r>
            <a:endParaRPr lang="zh-CN" altLang="en-US" sz="8800" dirty="0"/>
          </a:p>
        </p:txBody>
      </p:sp>
    </p:spTree>
    <p:extLst>
      <p:ext uri="{BB962C8B-B14F-4D97-AF65-F5344CB8AC3E}">
        <p14:creationId xmlns:p14="http://schemas.microsoft.com/office/powerpoint/2010/main" val="3631349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a:stCxn id="9" idx="6"/>
          </p:cNvCxnSpPr>
          <p:nvPr/>
        </p:nvCxnSpPr>
        <p:spPr>
          <a:xfrm>
            <a:off x="3902931" y="3429000"/>
            <a:ext cx="5436004" cy="0"/>
          </a:xfrm>
          <a:prstGeom prst="line">
            <a:avLst/>
          </a:prstGeom>
          <a:noFill/>
          <a:ln w="57150">
            <a:solidFill>
              <a:srgbClr val="FF9300"/>
            </a:solidFill>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3" name="矩形 2"/>
          <p:cNvSpPr/>
          <p:nvPr/>
        </p:nvSpPr>
        <p:spPr>
          <a:xfrm>
            <a:off x="5235473" y="3605296"/>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smtClean="0">
                <a:solidFill>
                  <a:schemeClr val="tx1">
                    <a:lumMod val="65000"/>
                    <a:lumOff val="35000"/>
                  </a:schemeClr>
                </a:solidFill>
                <a:latin typeface="微软雅黑" pitchFamily="34" charset="-122"/>
                <a:ea typeface="微软雅黑" pitchFamily="34" charset="-122"/>
              </a:rPr>
              <a:t>任务分析</a:t>
            </a:r>
            <a:endParaRPr lang="zh-CN" altLang="en-US" kern="0" dirty="0">
              <a:solidFill>
                <a:schemeClr val="tx1">
                  <a:lumMod val="65000"/>
                  <a:lumOff val="35000"/>
                </a:schemeClr>
              </a:solidFill>
              <a:latin typeface="微软雅黑" pitchFamily="34" charset="-122"/>
              <a:ea typeface="微软雅黑" pitchFamily="34" charset="-122"/>
            </a:endParaRPr>
          </a:p>
        </p:txBody>
      </p:sp>
      <p:sp>
        <p:nvSpPr>
          <p:cNvPr id="4" name="矩形 3"/>
          <p:cNvSpPr/>
          <p:nvPr/>
        </p:nvSpPr>
        <p:spPr>
          <a:xfrm>
            <a:off x="5235473" y="4037243"/>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smtClean="0">
                <a:solidFill>
                  <a:schemeClr val="tx1">
                    <a:lumMod val="65000"/>
                    <a:lumOff val="35000"/>
                  </a:schemeClr>
                </a:solidFill>
                <a:latin typeface="微软雅黑" pitchFamily="34" charset="-122"/>
                <a:ea typeface="微软雅黑" pitchFamily="34" charset="-122"/>
              </a:rPr>
              <a:t>知识储备</a:t>
            </a:r>
            <a:endParaRPr lang="zh-CN" altLang="en-US" kern="0" dirty="0">
              <a:solidFill>
                <a:schemeClr val="tx1">
                  <a:lumMod val="65000"/>
                  <a:lumOff val="35000"/>
                </a:schemeClr>
              </a:solidFill>
              <a:latin typeface="微软雅黑" pitchFamily="34" charset="-122"/>
              <a:ea typeface="微软雅黑" pitchFamily="34" charset="-122"/>
            </a:endParaRPr>
          </a:p>
        </p:txBody>
      </p:sp>
      <p:sp>
        <p:nvSpPr>
          <p:cNvPr id="5" name="TextBox 8"/>
          <p:cNvSpPr txBox="1"/>
          <p:nvPr/>
        </p:nvSpPr>
        <p:spPr>
          <a:xfrm>
            <a:off x="4155559" y="2708921"/>
            <a:ext cx="5976064" cy="523220"/>
          </a:xfrm>
          <a:prstGeom prst="rect">
            <a:avLst/>
          </a:prstGeom>
          <a:noFill/>
        </p:spPr>
        <p:txBody>
          <a:bodyPr wrap="square" rtlCol="0">
            <a:spAutoFit/>
          </a:bodyPr>
          <a:lstStyle/>
          <a:p>
            <a:pPr algn="ctr"/>
            <a:r>
              <a:rPr lang="zh-CN" altLang="en-US" sz="2800" b="1" dirty="0" smtClean="0">
                <a:solidFill>
                  <a:schemeClr val="tx1">
                    <a:lumMod val="65000"/>
                    <a:lumOff val="35000"/>
                  </a:schemeClr>
                </a:solidFill>
                <a:latin typeface="微软雅黑" pitchFamily="34" charset="-122"/>
                <a:ea typeface="微软雅黑" pitchFamily="34" charset="-122"/>
              </a:rPr>
              <a:t>第一节</a:t>
            </a:r>
            <a:r>
              <a:rPr lang="zh-CN" altLang="zh-CN" sz="2800" b="1" dirty="0">
                <a:solidFill>
                  <a:schemeClr val="tx1">
                    <a:lumMod val="65000"/>
                    <a:lumOff val="35000"/>
                  </a:schemeClr>
                </a:solidFill>
                <a:latin typeface="微软雅黑" panose="020B0503020204020204" pitchFamily="34" charset="-122"/>
                <a:ea typeface="微软雅黑" panose="020B0503020204020204" pitchFamily="34" charset="-122"/>
              </a:rPr>
              <a:t>公司标志设计</a:t>
            </a:r>
            <a:endParaRPr lang="zh-CN" altLang="en-US" sz="2800" b="1" dirty="0">
              <a:solidFill>
                <a:schemeClr val="tx1">
                  <a:lumMod val="65000"/>
                  <a:lumOff val="35000"/>
                </a:schemeClr>
              </a:solidFill>
              <a:latin typeface="微软雅黑" pitchFamily="34" charset="-122"/>
              <a:ea typeface="微软雅黑" pitchFamily="34" charset="-122"/>
            </a:endParaRPr>
          </a:p>
        </p:txBody>
      </p:sp>
      <p:sp>
        <p:nvSpPr>
          <p:cNvPr id="9" name="椭圆 8"/>
          <p:cNvSpPr/>
          <p:nvPr/>
        </p:nvSpPr>
        <p:spPr>
          <a:xfrm>
            <a:off x="2102731" y="2528900"/>
            <a:ext cx="1800200" cy="1800200"/>
          </a:xfrm>
          <a:prstGeom prst="ellipse">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燕尾形 10"/>
          <p:cNvSpPr/>
          <p:nvPr/>
        </p:nvSpPr>
        <p:spPr>
          <a:xfrm>
            <a:off x="2606831" y="2907000"/>
            <a:ext cx="792000" cy="1044000"/>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矩形 13"/>
          <p:cNvSpPr/>
          <p:nvPr/>
        </p:nvSpPr>
        <p:spPr>
          <a:xfrm>
            <a:off x="5235079" y="4499828"/>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smtClean="0">
                <a:solidFill>
                  <a:schemeClr val="tx1">
                    <a:lumMod val="65000"/>
                    <a:lumOff val="35000"/>
                  </a:schemeClr>
                </a:solidFill>
                <a:latin typeface="微软雅黑" pitchFamily="34" charset="-122"/>
                <a:ea typeface="微软雅黑" pitchFamily="34" charset="-122"/>
              </a:rPr>
              <a:t>任务</a:t>
            </a:r>
            <a:r>
              <a:rPr lang="zh-CN" altLang="en-US" kern="0" dirty="0">
                <a:solidFill>
                  <a:schemeClr val="tx1">
                    <a:lumMod val="65000"/>
                    <a:lumOff val="35000"/>
                  </a:schemeClr>
                </a:solidFill>
                <a:latin typeface="微软雅黑" pitchFamily="34" charset="-122"/>
                <a:ea typeface="微软雅黑" pitchFamily="34" charset="-122"/>
              </a:rPr>
              <a:t>实现</a:t>
            </a:r>
          </a:p>
        </p:txBody>
      </p:sp>
    </p:spTree>
    <p:extLst>
      <p:ext uri="{BB962C8B-B14F-4D97-AF65-F5344CB8AC3E}">
        <p14:creationId xmlns:p14="http://schemas.microsoft.com/office/powerpoint/2010/main" val="310356302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63" presetClass="path" presetSubtype="0" accel="50000" fill="hold" grpId="1" nodeType="withEffect" p14:presetBounceEnd="64000">
                                      <p:stCondLst>
                                        <p:cond delay="0"/>
                                      </p:stCondLst>
                                      <p:childTnLst>
                                        <p:animMotion origin="layout" path="M -0.87919 -4.81481E-6 L -3.14501E-6 -4.81481E-6 " pathEditMode="relative" rAng="0" ptsTypes="AA" p14:bounceEnd="64000">
                                          <p:cBhvr>
                                            <p:cTn id="9" dur="500" fill="hold"/>
                                            <p:tgtEl>
                                              <p:spTgt spid="5"/>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Scale>
                                          <p:cBhvr>
                                            <p:cTn id="13"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3"/>
                                            </p:tgtEl>
                                            <p:attrNameLst>
                                              <p:attrName>ppt_x</p:attrName>
                                              <p:attrName>ppt_y</p:attrName>
                                            </p:attrNameLst>
                                          </p:cBhvr>
                                        </p:animMotion>
                                        <p:animEffect transition="in" filter="fade">
                                          <p:cBhvr>
                                            <p:cTn id="15" dur="1000"/>
                                            <p:tgtEl>
                                              <p:spTgt spid="3"/>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4"/>
                                            </p:tgtEl>
                                            <p:attrNameLst>
                                              <p:attrName>style.visibility</p:attrName>
                                            </p:attrNameLst>
                                          </p:cBhvr>
                                          <p:to>
                                            <p:strVal val="visible"/>
                                          </p:to>
                                        </p:set>
                                        <p:animScale>
                                          <p:cBhvr>
                                            <p:cTn id="18"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4"/>
                                            </p:tgtEl>
                                            <p:attrNameLst>
                                              <p:attrName>ppt_x</p:attrName>
                                              <p:attrName>ppt_y</p:attrName>
                                            </p:attrNameLst>
                                          </p:cBhvr>
                                        </p:animMotion>
                                        <p:animEffect transition="in" filter="fade">
                                          <p:cBhvr>
                                            <p:cTn id="20" dur="1000"/>
                                            <p:tgtEl>
                                              <p:spTgt spid="4"/>
                                            </p:tgtEl>
                                          </p:cBhvr>
                                        </p:animEffect>
                                      </p:childTnLst>
                                    </p:cTn>
                                  </p:par>
                                  <p:par>
                                    <p:cTn id="21" presetID="52" presetClass="entr" presetSubtype="0" fill="hold" grpId="0" nodeType="withEffect">
                                      <p:stCondLst>
                                        <p:cond delay="200"/>
                                      </p:stCondLst>
                                      <p:iterate type="lt">
                                        <p:tmPct val="0"/>
                                      </p:iterate>
                                      <p:childTnLst>
                                        <p:set>
                                          <p:cBhvr>
                                            <p:cTn id="22" dur="1" fill="hold">
                                              <p:stCondLst>
                                                <p:cond delay="0"/>
                                              </p:stCondLst>
                                            </p:cTn>
                                            <p:tgtEl>
                                              <p:spTgt spid="14"/>
                                            </p:tgtEl>
                                            <p:attrNameLst>
                                              <p:attrName>style.visibility</p:attrName>
                                            </p:attrNameLst>
                                          </p:cBhvr>
                                          <p:to>
                                            <p:strVal val="visible"/>
                                          </p:to>
                                        </p:set>
                                        <p:animScale>
                                          <p:cBhvr>
                                            <p:cTn id="23"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14"/>
                                            </p:tgtEl>
                                            <p:attrNameLst>
                                              <p:attrName>ppt_x</p:attrName>
                                              <p:attrName>ppt_y</p:attrName>
                                            </p:attrNameLst>
                                          </p:cBhvr>
                                        </p:animMotion>
                                        <p:animEffect transition="in" filter="fade">
                                          <p:cBhvr>
                                            <p:cTn id="25"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5" grpId="1"/>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63" presetClass="path" presetSubtype="0" accel="50000" fill="hold" grpId="1" nodeType="withEffect">
                                      <p:stCondLst>
                                        <p:cond delay="0"/>
                                      </p:stCondLst>
                                      <p:childTnLst>
                                        <p:animMotion origin="layout" path="M -0.87919 -4.81481E-6 L -3.14501E-6 -4.81481E-6 " pathEditMode="relative" rAng="0" ptsTypes="AA">
                                          <p:cBhvr>
                                            <p:cTn id="9" dur="500" fill="hold"/>
                                            <p:tgtEl>
                                              <p:spTgt spid="5"/>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Scale>
                                          <p:cBhvr>
                                            <p:cTn id="13"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3"/>
                                            </p:tgtEl>
                                            <p:attrNameLst>
                                              <p:attrName>ppt_x</p:attrName>
                                              <p:attrName>ppt_y</p:attrName>
                                            </p:attrNameLst>
                                          </p:cBhvr>
                                        </p:animMotion>
                                        <p:animEffect transition="in" filter="fade">
                                          <p:cBhvr>
                                            <p:cTn id="15" dur="1000"/>
                                            <p:tgtEl>
                                              <p:spTgt spid="3"/>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4"/>
                                            </p:tgtEl>
                                            <p:attrNameLst>
                                              <p:attrName>style.visibility</p:attrName>
                                            </p:attrNameLst>
                                          </p:cBhvr>
                                          <p:to>
                                            <p:strVal val="visible"/>
                                          </p:to>
                                        </p:set>
                                        <p:animScale>
                                          <p:cBhvr>
                                            <p:cTn id="18"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4"/>
                                            </p:tgtEl>
                                            <p:attrNameLst>
                                              <p:attrName>ppt_x</p:attrName>
                                              <p:attrName>ppt_y</p:attrName>
                                            </p:attrNameLst>
                                          </p:cBhvr>
                                        </p:animMotion>
                                        <p:animEffect transition="in" filter="fade">
                                          <p:cBhvr>
                                            <p:cTn id="20" dur="1000"/>
                                            <p:tgtEl>
                                              <p:spTgt spid="4"/>
                                            </p:tgtEl>
                                          </p:cBhvr>
                                        </p:animEffect>
                                      </p:childTnLst>
                                    </p:cTn>
                                  </p:par>
                                  <p:par>
                                    <p:cTn id="21" presetID="52" presetClass="entr" presetSubtype="0" fill="hold" grpId="0" nodeType="withEffect">
                                      <p:stCondLst>
                                        <p:cond delay="200"/>
                                      </p:stCondLst>
                                      <p:iterate type="lt">
                                        <p:tmPct val="0"/>
                                      </p:iterate>
                                      <p:childTnLst>
                                        <p:set>
                                          <p:cBhvr>
                                            <p:cTn id="22" dur="1" fill="hold">
                                              <p:stCondLst>
                                                <p:cond delay="0"/>
                                              </p:stCondLst>
                                            </p:cTn>
                                            <p:tgtEl>
                                              <p:spTgt spid="14"/>
                                            </p:tgtEl>
                                            <p:attrNameLst>
                                              <p:attrName>style.visibility</p:attrName>
                                            </p:attrNameLst>
                                          </p:cBhvr>
                                          <p:to>
                                            <p:strVal val="visible"/>
                                          </p:to>
                                        </p:set>
                                        <p:animScale>
                                          <p:cBhvr>
                                            <p:cTn id="23"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14"/>
                                            </p:tgtEl>
                                            <p:attrNameLst>
                                              <p:attrName>ppt_x</p:attrName>
                                              <p:attrName>ppt_y</p:attrName>
                                            </p:attrNameLst>
                                          </p:cBhvr>
                                        </p:animMotion>
                                        <p:animEffect transition="in" filter="fade">
                                          <p:cBhvr>
                                            <p:cTn id="25"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5" grpId="1"/>
          <p:bldP spid="14"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对角圆角矩形 6"/>
          <p:cNvSpPr/>
          <p:nvPr/>
        </p:nvSpPr>
        <p:spPr>
          <a:xfrm>
            <a:off x="7525796" y="260648"/>
            <a:ext cx="1368152"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473126" y="332656"/>
            <a:ext cx="1407934" cy="261610"/>
          </a:xfrm>
          <a:prstGeom prst="rect">
            <a:avLst/>
          </a:prstGeom>
        </p:spPr>
        <p:txBody>
          <a:bodyPr wrap="square">
            <a:spAutoFit/>
          </a:bodyPr>
          <a:lstStyle/>
          <a:p>
            <a:pPr lvl="0">
              <a:defRPr/>
            </a:pPr>
            <a:endParaRPr lang="zh-CN" altLang="en-US" sz="1100" b="1" kern="0" dirty="0">
              <a:solidFill>
                <a:schemeClr val="bg1"/>
              </a:solidFill>
              <a:latin typeface="微软雅黑" pitchFamily="34" charset="-122"/>
              <a:ea typeface="微软雅黑" pitchFamily="34" charset="-122"/>
            </a:endParaRPr>
          </a:p>
        </p:txBody>
      </p:sp>
      <p:sp>
        <p:nvSpPr>
          <p:cNvPr id="36" name="矩形 35"/>
          <p:cNvSpPr/>
          <p:nvPr/>
        </p:nvSpPr>
        <p:spPr>
          <a:xfrm>
            <a:off x="10360057" y="346863"/>
            <a:ext cx="1799670" cy="261610"/>
          </a:xfrm>
          <a:prstGeom prst="rect">
            <a:avLst/>
          </a:prstGeom>
        </p:spPr>
        <p:txBody>
          <a:bodyPr wrap="square">
            <a:spAutoFit/>
          </a:bodyPr>
          <a:lstStyle/>
          <a:p>
            <a:pPr lvl="0">
              <a:defRPr/>
            </a:pPr>
            <a:r>
              <a:rPr lang="zh-CN" altLang="zh-CN" sz="1100" dirty="0"/>
              <a:t>拼图游戏画</a:t>
            </a:r>
            <a:endParaRPr lang="zh-CN" altLang="en-US" sz="1100" b="1" kern="0" dirty="0">
              <a:solidFill>
                <a:schemeClr val="tx1">
                  <a:lumMod val="65000"/>
                  <a:lumOff val="35000"/>
                </a:schemeClr>
              </a:solidFill>
              <a:latin typeface="微软雅黑" pitchFamily="34" charset="-122"/>
              <a:ea typeface="微软雅黑" pitchFamily="34" charset="-122"/>
            </a:endParaRPr>
          </a:p>
        </p:txBody>
      </p:sp>
      <p:sp>
        <p:nvSpPr>
          <p:cNvPr id="9" name="TextBox 8"/>
          <p:cNvSpPr txBox="1"/>
          <p:nvPr/>
        </p:nvSpPr>
        <p:spPr>
          <a:xfrm>
            <a:off x="1540647" y="1484784"/>
            <a:ext cx="9023024" cy="1538883"/>
          </a:xfrm>
          <a:prstGeom prst="rect">
            <a:avLst/>
          </a:prstGeom>
          <a:noFill/>
        </p:spPr>
        <p:txBody>
          <a:bodyPr wrap="square" rtlCol="0">
            <a:spAutoFit/>
          </a:bodyPr>
          <a:lstStyle/>
          <a:p>
            <a:pPr>
              <a:spcAft>
                <a:spcPts val="2400"/>
              </a:spcAft>
            </a:pPr>
            <a:r>
              <a:rPr lang="zh-CN" altLang="en-US" sz="2000" dirty="0" smtClean="0">
                <a:latin typeface="+mn-ea"/>
              </a:rPr>
              <a:t>一、</a:t>
            </a:r>
            <a:r>
              <a:rPr lang="en-US" altLang="zh-CN" sz="2000" dirty="0">
                <a:latin typeface="+mn-ea"/>
              </a:rPr>
              <a:t> </a:t>
            </a:r>
            <a:r>
              <a:rPr lang="zh-CN" altLang="en-US" sz="2000" dirty="0" smtClean="0">
                <a:latin typeface="+mn-ea"/>
              </a:rPr>
              <a:t>任务分析</a:t>
            </a:r>
            <a:endParaRPr lang="en-US" altLang="zh-CN" sz="2000" dirty="0" smtClean="0">
              <a:latin typeface="+mn-ea"/>
            </a:endParaRPr>
          </a:p>
          <a:p>
            <a:r>
              <a:rPr lang="zh-CN" altLang="zh-CN" dirty="0" smtClean="0"/>
              <a:t>这两个标志均利用了“对象</a:t>
            </a:r>
            <a:r>
              <a:rPr lang="en-US" altLang="zh-CN" dirty="0" smtClean="0"/>
              <a:t>\</a:t>
            </a:r>
            <a:r>
              <a:rPr lang="zh-CN" altLang="zh-CN" dirty="0" smtClean="0"/>
              <a:t>变换</a:t>
            </a:r>
            <a:r>
              <a:rPr lang="en-US" altLang="zh-CN" dirty="0" smtClean="0"/>
              <a:t>\</a:t>
            </a:r>
            <a:r>
              <a:rPr lang="zh-CN" altLang="zh-CN" dirty="0" smtClean="0"/>
              <a:t>倾斜”命令，然后根据需要对形成的图形进行“造形”制作。如图</a:t>
            </a:r>
            <a:r>
              <a:rPr lang="en-US" altLang="zh-CN" dirty="0" smtClean="0"/>
              <a:t>3-1</a:t>
            </a:r>
            <a:r>
              <a:rPr lang="zh-CN" altLang="zh-CN" dirty="0" smtClean="0"/>
              <a:t>和</a:t>
            </a:r>
            <a:r>
              <a:rPr lang="en-US" altLang="zh-CN" dirty="0" smtClean="0"/>
              <a:t>3-2</a:t>
            </a:r>
            <a:r>
              <a:rPr lang="zh-CN" altLang="zh-CN" dirty="0" smtClean="0"/>
              <a:t>两个图制作都比较简单易操作，希望同学们在公司标志的设计上多下功夫，发挥你们想像的翅膀设计出更多优秀的作品。</a:t>
            </a:r>
            <a:endParaRPr lang="zh-CN" altLang="zh-CN" dirty="0"/>
          </a:p>
        </p:txBody>
      </p:sp>
      <p:sp>
        <p:nvSpPr>
          <p:cNvPr id="4" name="TextBox 3"/>
          <p:cNvSpPr txBox="1"/>
          <p:nvPr/>
        </p:nvSpPr>
        <p:spPr>
          <a:xfrm>
            <a:off x="7611343" y="326990"/>
            <a:ext cx="1269717" cy="261610"/>
          </a:xfrm>
          <a:prstGeom prst="rect">
            <a:avLst/>
          </a:prstGeom>
          <a:noFill/>
        </p:spPr>
        <p:txBody>
          <a:bodyPr wrap="square" rtlCol="0">
            <a:spAutoFit/>
          </a:bodyPr>
          <a:lstStyle/>
          <a:p>
            <a:r>
              <a:rPr lang="zh-CN" altLang="zh-CN" sz="1100" dirty="0"/>
              <a:t>公司标志设计</a:t>
            </a:r>
            <a:endParaRPr lang="zh-CN" altLang="en-US" sz="1100" b="1" dirty="0">
              <a:latin typeface="微软雅黑" panose="020B0503020204020204" pitchFamily="34" charset="-122"/>
              <a:ea typeface="微软雅黑" panose="020B0503020204020204" pitchFamily="34" charset="-122"/>
            </a:endParaRPr>
          </a:p>
        </p:txBody>
      </p:sp>
      <p:sp>
        <p:nvSpPr>
          <p:cNvPr id="5" name="TextBox 4"/>
          <p:cNvSpPr txBox="1"/>
          <p:nvPr/>
        </p:nvSpPr>
        <p:spPr>
          <a:xfrm>
            <a:off x="9289992" y="346863"/>
            <a:ext cx="1031051" cy="261610"/>
          </a:xfrm>
          <a:prstGeom prst="rect">
            <a:avLst/>
          </a:prstGeom>
          <a:noFill/>
        </p:spPr>
        <p:txBody>
          <a:bodyPr wrap="none" rtlCol="0">
            <a:spAutoFit/>
          </a:bodyPr>
          <a:lstStyle/>
          <a:p>
            <a:r>
              <a:rPr lang="zh-CN" altLang="zh-CN" sz="1100" dirty="0"/>
              <a:t>小闹钟的制作</a:t>
            </a:r>
            <a:endParaRPr lang="zh-CN" altLang="en-US" sz="1100" b="1" dirty="0">
              <a:latin typeface="微软雅黑" panose="020B0503020204020204" pitchFamily="34" charset="-122"/>
              <a:ea typeface="微软雅黑" panose="020B0503020204020204" pitchFamily="34" charset="-122"/>
            </a:endParaRPr>
          </a:p>
        </p:txBody>
      </p:sp>
      <p:sp>
        <p:nvSpPr>
          <p:cNvPr id="10" name="Rectangle 9"/>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11" name="画布 657"/>
          <p:cNvGrpSpPr>
            <a:grpSpLocks/>
          </p:cNvGrpSpPr>
          <p:nvPr/>
        </p:nvGrpSpPr>
        <p:grpSpPr bwMode="auto">
          <a:xfrm>
            <a:off x="3134059" y="3429000"/>
            <a:ext cx="2428875" cy="1057275"/>
            <a:chOff x="0" y="0"/>
            <a:chExt cx="24288" cy="10572"/>
          </a:xfrm>
        </p:grpSpPr>
        <p:sp>
          <p:nvSpPr>
            <p:cNvPr id="12" name="AutoShape 8"/>
            <p:cNvSpPr>
              <a:spLocks noChangeAspect="1" noChangeArrowheads="1"/>
            </p:cNvSpPr>
            <p:nvPr/>
          </p:nvSpPr>
          <p:spPr bwMode="auto">
            <a:xfrm>
              <a:off x="0" y="0"/>
              <a:ext cx="24288" cy="1057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文本框 439"/>
            <p:cNvSpPr txBox="1">
              <a:spLocks noChangeArrowheads="1"/>
            </p:cNvSpPr>
            <p:nvPr/>
          </p:nvSpPr>
          <p:spPr bwMode="auto">
            <a:xfrm>
              <a:off x="3005" y="7897"/>
              <a:ext cx="6212" cy="2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200" b="0" i="0" u="none" strike="noStrike" cap="none" normalizeH="0" baseline="0" smtClean="0">
                  <a:ln>
                    <a:noFill/>
                  </a:ln>
                  <a:solidFill>
                    <a:schemeClr val="tx1"/>
                  </a:solidFill>
                  <a:effectLst/>
                  <a:latin typeface="Calibri" pitchFamily="34" charset="0"/>
                  <a:ea typeface="宋体" pitchFamily="2" charset="-122"/>
                  <a:cs typeface="宋体" pitchFamily="2" charset="-122"/>
                </a:rPr>
                <a:t>图</a:t>
              </a:r>
              <a:r>
                <a:rPr kumimoji="0" lang="en-US" altLang="zh-CN" sz="1200" b="0" i="0" u="none" strike="noStrike" cap="none" normalizeH="0" baseline="0" smtClean="0">
                  <a:ln>
                    <a:noFill/>
                  </a:ln>
                  <a:solidFill>
                    <a:schemeClr val="tx1"/>
                  </a:solidFill>
                  <a:effectLst/>
                  <a:latin typeface="Calibri" pitchFamily="34" charset="0"/>
                  <a:ea typeface="宋体" pitchFamily="2" charset="-122"/>
                  <a:cs typeface="宋体" pitchFamily="2" charset="-122"/>
                </a:rPr>
                <a:t>3-1</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4" name="文本框 110"/>
            <p:cNvSpPr txBox="1">
              <a:spLocks noChangeArrowheads="1"/>
            </p:cNvSpPr>
            <p:nvPr/>
          </p:nvSpPr>
          <p:spPr bwMode="auto">
            <a:xfrm>
              <a:off x="15039" y="7334"/>
              <a:ext cx="6211" cy="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Arial"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Arial" pitchFamily="34" charset="0"/>
                  <a:ea typeface="宋体" pitchFamily="2" charset="-122"/>
                  <a:cs typeface="Times New Roman" pitchFamily="18" charset="0"/>
                </a:rPr>
                <a:t>3-2</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15" name="图片 44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626"/>
              <a:ext cx="13335" cy="7271"/>
            </a:xfrm>
            <a:prstGeom prst="rect">
              <a:avLst/>
            </a:prstGeom>
            <a:noFill/>
            <a:extLst>
              <a:ext uri="{909E8E84-426E-40DD-AFC4-6F175D3DCCD1}">
                <a14:hiddenFill xmlns:a14="http://schemas.microsoft.com/office/drawing/2010/main">
                  <a:solidFill>
                    <a:srgbClr val="FFFFFF"/>
                  </a:solidFill>
                </a14:hiddenFill>
              </a:ext>
            </a:extLst>
          </p:spPr>
        </p:pic>
        <p:pic>
          <p:nvPicPr>
            <p:cNvPr id="195" name="图片 44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335" y="626"/>
              <a:ext cx="10572" cy="747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58619648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36"/>
                                        </p:tgtEl>
                                        <p:attrNameLst>
                                          <p:attrName>style.visibility</p:attrName>
                                        </p:attrNameLst>
                                      </p:cBhvr>
                                      <p:to>
                                        <p:strVal val="visible"/>
                                      </p:to>
                                    </p:set>
                                    <p:animScale>
                                      <p:cBhvr>
                                        <p:cTn id="7"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6"/>
                                        </p:tgtEl>
                                        <p:attrNameLst>
                                          <p:attrName>ppt_x</p:attrName>
                                          <p:attrName>ppt_y</p:attrName>
                                        </p:attrNameLst>
                                      </p:cBhvr>
                                    </p:animMotion>
                                    <p:animEffect transition="in" filter="fade">
                                      <p:cBhvr>
                                        <p:cTn id="9"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54130" y="23698"/>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6" name="TextBox 5"/>
          <p:cNvSpPr txBox="1"/>
          <p:nvPr/>
        </p:nvSpPr>
        <p:spPr>
          <a:xfrm>
            <a:off x="1006530" y="176098"/>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12" name="TextBox 11"/>
          <p:cNvSpPr txBox="1"/>
          <p:nvPr/>
        </p:nvSpPr>
        <p:spPr>
          <a:xfrm>
            <a:off x="1502877" y="830034"/>
            <a:ext cx="9023024" cy="400110"/>
          </a:xfrm>
          <a:prstGeom prst="rect">
            <a:avLst/>
          </a:prstGeom>
          <a:noFill/>
        </p:spPr>
        <p:txBody>
          <a:bodyPr wrap="square" rtlCol="0">
            <a:spAutoFit/>
          </a:bodyPr>
          <a:lstStyle/>
          <a:p>
            <a:pPr>
              <a:spcAft>
                <a:spcPts val="2400"/>
              </a:spcAft>
            </a:pPr>
            <a:r>
              <a:rPr lang="zh-CN" altLang="en-US" sz="2000" dirty="0"/>
              <a:t>二</a:t>
            </a:r>
            <a:r>
              <a:rPr lang="zh-CN" altLang="en-US" sz="2000" dirty="0" smtClean="0"/>
              <a:t>、</a:t>
            </a:r>
            <a:r>
              <a:rPr lang="en-US" altLang="zh-CN" sz="2000" dirty="0" smtClean="0"/>
              <a:t>  </a:t>
            </a:r>
            <a:r>
              <a:rPr lang="zh-CN" altLang="en-US" sz="2000" dirty="0" smtClean="0"/>
              <a:t>知识储备</a:t>
            </a:r>
          </a:p>
        </p:txBody>
      </p:sp>
      <p:sp>
        <p:nvSpPr>
          <p:cNvPr id="15" name="TextBox 14"/>
          <p:cNvSpPr txBox="1"/>
          <p:nvPr/>
        </p:nvSpPr>
        <p:spPr>
          <a:xfrm>
            <a:off x="318718" y="1642145"/>
            <a:ext cx="7292625" cy="3693319"/>
          </a:xfrm>
          <a:prstGeom prst="rect">
            <a:avLst/>
          </a:prstGeom>
          <a:noFill/>
        </p:spPr>
        <p:txBody>
          <a:bodyPr wrap="square" rtlCol="0">
            <a:spAutoFit/>
          </a:bodyPr>
          <a:lstStyle/>
          <a:p>
            <a:r>
              <a:rPr lang="en-US" altLang="zh-CN" b="1" dirty="0" smtClean="0"/>
              <a:t>1</a:t>
            </a:r>
            <a:r>
              <a:rPr lang="zh-CN" altLang="en-US" b="1" dirty="0" smtClean="0"/>
              <a:t>、</a:t>
            </a:r>
            <a:r>
              <a:rPr lang="zh-CN" altLang="zh-CN" b="1" dirty="0" smtClean="0"/>
              <a:t>造型</a:t>
            </a:r>
            <a:r>
              <a:rPr lang="zh-CN" altLang="zh-CN" b="1" dirty="0"/>
              <a:t>操作</a:t>
            </a:r>
          </a:p>
          <a:p>
            <a:r>
              <a:rPr lang="zh-CN" altLang="zh-CN" dirty="0"/>
              <a:t>“造形”命令可通过两种方法来实现。</a:t>
            </a:r>
          </a:p>
          <a:p>
            <a:r>
              <a:rPr lang="zh-CN" altLang="zh-CN" dirty="0"/>
              <a:t>方法一：在使用“选择工具”选中两个或两个以上对象时， 在工具属性栏中即可出现“造形”功能按钮如图</a:t>
            </a:r>
            <a:r>
              <a:rPr lang="en-US" altLang="zh-CN" dirty="0"/>
              <a:t>3-3</a:t>
            </a:r>
            <a:r>
              <a:rPr lang="zh-CN" altLang="zh-CN" dirty="0"/>
              <a:t>所示。</a:t>
            </a:r>
          </a:p>
          <a:p>
            <a:r>
              <a:rPr lang="en-US" altLang="zh-CN" dirty="0"/>
              <a:t>图3-3</a:t>
            </a:r>
          </a:p>
          <a:p>
            <a:r>
              <a:rPr lang="zh-CN" altLang="zh-CN" dirty="0"/>
              <a:t>方法二：执行“对象”</a:t>
            </a:r>
            <a:r>
              <a:rPr lang="en-US" altLang="zh-CN" dirty="0"/>
              <a:t>&gt;</a:t>
            </a:r>
            <a:r>
              <a:rPr lang="zh-CN" altLang="zh-CN" dirty="0"/>
              <a:t>“造形”命令， 在弹出的子菜单中可以看到</a:t>
            </a:r>
            <a:r>
              <a:rPr lang="en-US" altLang="zh-CN" dirty="0"/>
              <a:t>7</a:t>
            </a:r>
            <a:r>
              <a:rPr lang="zh-CN" altLang="zh-CN" dirty="0"/>
              <a:t>个造形命令，分别是合并、修剪、相交、简化、移除后面对象、移除前面对象和边界，从中选择某一命令，即可进行相应操作如图</a:t>
            </a:r>
            <a:r>
              <a:rPr lang="en-US" altLang="zh-CN" dirty="0"/>
              <a:t>3-4</a:t>
            </a:r>
            <a:r>
              <a:rPr lang="zh-CN" altLang="zh-CN" dirty="0"/>
              <a:t>所示。</a:t>
            </a:r>
          </a:p>
          <a:p>
            <a:r>
              <a:rPr lang="en-US" altLang="zh-CN" dirty="0"/>
              <a:t>图3-4</a:t>
            </a:r>
          </a:p>
          <a:p>
            <a:r>
              <a:rPr lang="zh-CN" altLang="zh-CN" dirty="0"/>
              <a:t>方法三：执行“窗口</a:t>
            </a:r>
            <a:r>
              <a:rPr lang="en-US" altLang="zh-CN" dirty="0"/>
              <a:t>\</a:t>
            </a:r>
            <a:r>
              <a:rPr lang="zh-CN" altLang="zh-CN" dirty="0"/>
              <a:t>泊坞窗</a:t>
            </a:r>
            <a:r>
              <a:rPr lang="en-US" altLang="zh-CN" dirty="0"/>
              <a:t>\</a:t>
            </a:r>
            <a:r>
              <a:rPr lang="zh-CN" altLang="zh-CN" dirty="0"/>
              <a:t>造形”如图</a:t>
            </a:r>
            <a:r>
              <a:rPr lang="en-US" altLang="zh-CN" dirty="0"/>
              <a:t>3-5</a:t>
            </a:r>
            <a:r>
              <a:rPr lang="zh-CN" altLang="zh-CN" dirty="0"/>
              <a:t>所示，打开“造形”列表框如图</a:t>
            </a:r>
            <a:r>
              <a:rPr lang="en-US" altLang="zh-CN" dirty="0"/>
              <a:t>3-6</a:t>
            </a:r>
            <a:r>
              <a:rPr lang="zh-CN" altLang="zh-CN" dirty="0"/>
              <a:t>所示。</a:t>
            </a:r>
          </a:p>
          <a:p>
            <a:r>
              <a:rPr lang="en-US" altLang="zh-CN" dirty="0"/>
              <a:t>图3-5</a:t>
            </a:r>
          </a:p>
          <a:p>
            <a:r>
              <a:rPr lang="en-US" altLang="zh-CN" dirty="0"/>
              <a:t>        图 3-6</a:t>
            </a:r>
          </a:p>
        </p:txBody>
      </p:sp>
      <p:pic>
        <p:nvPicPr>
          <p:cNvPr id="7" name="图片 44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011360" y="764704"/>
            <a:ext cx="1508125" cy="162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8" name="图片 44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620968" y="853257"/>
            <a:ext cx="2428875" cy="2011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6" name="图片 48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829582" y="3268860"/>
            <a:ext cx="2530475" cy="183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 name="图片 48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409238" y="4134048"/>
            <a:ext cx="1789112"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文本框 446"/>
          <p:cNvSpPr txBox="1">
            <a:spLocks noChangeArrowheads="1"/>
          </p:cNvSpPr>
          <p:nvPr/>
        </p:nvSpPr>
        <p:spPr bwMode="auto">
          <a:xfrm>
            <a:off x="8423855" y="2636911"/>
            <a:ext cx="827152" cy="358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3-3</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3" name="文本框 446"/>
          <p:cNvSpPr txBox="1">
            <a:spLocks noChangeArrowheads="1"/>
          </p:cNvSpPr>
          <p:nvPr/>
        </p:nvSpPr>
        <p:spPr bwMode="auto">
          <a:xfrm>
            <a:off x="10424245" y="2877230"/>
            <a:ext cx="1166664" cy="504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3-4</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4" name="文本框 446"/>
          <p:cNvSpPr txBox="1">
            <a:spLocks noChangeArrowheads="1"/>
          </p:cNvSpPr>
          <p:nvPr/>
        </p:nvSpPr>
        <p:spPr bwMode="auto">
          <a:xfrm>
            <a:off x="8680193" y="5335464"/>
            <a:ext cx="927504" cy="401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3-5</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9" name="文本框 446"/>
          <p:cNvSpPr txBox="1">
            <a:spLocks noChangeArrowheads="1"/>
          </p:cNvSpPr>
          <p:nvPr/>
        </p:nvSpPr>
        <p:spPr bwMode="auto">
          <a:xfrm>
            <a:off x="10796140" y="6165304"/>
            <a:ext cx="927504" cy="401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3-6</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23" name="对角圆角矩形 22"/>
          <p:cNvSpPr/>
          <p:nvPr/>
        </p:nvSpPr>
        <p:spPr>
          <a:xfrm>
            <a:off x="7525796" y="260648"/>
            <a:ext cx="1368152"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0360057" y="346863"/>
            <a:ext cx="1799670" cy="261610"/>
          </a:xfrm>
          <a:prstGeom prst="rect">
            <a:avLst/>
          </a:prstGeom>
        </p:spPr>
        <p:txBody>
          <a:bodyPr wrap="square">
            <a:spAutoFit/>
          </a:bodyPr>
          <a:lstStyle/>
          <a:p>
            <a:pPr lvl="0">
              <a:defRPr/>
            </a:pPr>
            <a:r>
              <a:rPr lang="zh-CN" altLang="zh-CN" sz="1100" dirty="0"/>
              <a:t>拼图游戏画</a:t>
            </a:r>
            <a:endParaRPr lang="zh-CN" altLang="en-US" sz="1100" b="1" kern="0" dirty="0">
              <a:solidFill>
                <a:schemeClr val="tx1">
                  <a:lumMod val="65000"/>
                  <a:lumOff val="35000"/>
                </a:schemeClr>
              </a:solidFill>
              <a:latin typeface="微软雅黑" pitchFamily="34" charset="-122"/>
              <a:ea typeface="微软雅黑" pitchFamily="34" charset="-122"/>
            </a:endParaRPr>
          </a:p>
        </p:txBody>
      </p:sp>
      <p:sp>
        <p:nvSpPr>
          <p:cNvPr id="25" name="TextBox 24"/>
          <p:cNvSpPr txBox="1"/>
          <p:nvPr/>
        </p:nvSpPr>
        <p:spPr>
          <a:xfrm>
            <a:off x="7611343" y="326990"/>
            <a:ext cx="1269717" cy="261610"/>
          </a:xfrm>
          <a:prstGeom prst="rect">
            <a:avLst/>
          </a:prstGeom>
          <a:noFill/>
        </p:spPr>
        <p:txBody>
          <a:bodyPr wrap="square" rtlCol="0">
            <a:spAutoFit/>
          </a:bodyPr>
          <a:lstStyle/>
          <a:p>
            <a:r>
              <a:rPr lang="zh-CN" altLang="zh-CN" sz="1100" dirty="0"/>
              <a:t>公司标志设计</a:t>
            </a:r>
            <a:endParaRPr lang="zh-CN" altLang="en-US" sz="1100" b="1" dirty="0">
              <a:latin typeface="微软雅黑" panose="020B0503020204020204" pitchFamily="34" charset="-122"/>
              <a:ea typeface="微软雅黑" panose="020B0503020204020204" pitchFamily="34" charset="-122"/>
            </a:endParaRPr>
          </a:p>
        </p:txBody>
      </p:sp>
      <p:sp>
        <p:nvSpPr>
          <p:cNvPr id="26" name="TextBox 25"/>
          <p:cNvSpPr txBox="1"/>
          <p:nvPr/>
        </p:nvSpPr>
        <p:spPr>
          <a:xfrm>
            <a:off x="9289992" y="346863"/>
            <a:ext cx="1031051" cy="261610"/>
          </a:xfrm>
          <a:prstGeom prst="rect">
            <a:avLst/>
          </a:prstGeom>
          <a:noFill/>
        </p:spPr>
        <p:txBody>
          <a:bodyPr wrap="none" rtlCol="0">
            <a:spAutoFit/>
          </a:bodyPr>
          <a:lstStyle/>
          <a:p>
            <a:r>
              <a:rPr lang="zh-CN" altLang="zh-CN" sz="1100" dirty="0"/>
              <a:t>小闹钟的制作</a:t>
            </a:r>
            <a:endParaRPr lang="zh-CN" altLang="en-US" sz="11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15636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24"/>
                                        </p:tgtEl>
                                        <p:attrNameLst>
                                          <p:attrName>style.visibility</p:attrName>
                                        </p:attrNameLst>
                                      </p:cBhvr>
                                      <p:to>
                                        <p:strVal val="visible"/>
                                      </p:to>
                                    </p:set>
                                    <p:animScale>
                                      <p:cBhvr>
                                        <p:cTn id="7"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4"/>
                                        </p:tgtEl>
                                        <p:attrNameLst>
                                          <p:attrName>ppt_x</p:attrName>
                                          <p:attrName>ppt_y</p:attrName>
                                        </p:attrNameLst>
                                      </p:cBhvr>
                                    </p:animMotion>
                                    <p:animEffect transition="in" filter="fade">
                                      <p:cBhvr>
                                        <p:cTn id="9"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TextBox 134"/>
          <p:cNvSpPr txBox="1"/>
          <p:nvPr/>
        </p:nvSpPr>
        <p:spPr>
          <a:xfrm>
            <a:off x="626567" y="954798"/>
            <a:ext cx="5688632" cy="5632311"/>
          </a:xfrm>
          <a:prstGeom prst="rect">
            <a:avLst/>
          </a:prstGeom>
          <a:noFill/>
        </p:spPr>
        <p:txBody>
          <a:bodyPr wrap="square" rtlCol="0">
            <a:spAutoFit/>
          </a:bodyPr>
          <a:lstStyle/>
          <a:p>
            <a:r>
              <a:rPr lang="en-US" altLang="zh-CN" b="1" dirty="0" smtClean="0"/>
              <a:t>2</a:t>
            </a:r>
            <a:r>
              <a:rPr lang="zh-CN" altLang="en-US" b="1" dirty="0" smtClean="0"/>
              <a:t>、</a:t>
            </a:r>
            <a:r>
              <a:rPr lang="zh-CN" altLang="zh-CN" b="1" dirty="0" smtClean="0"/>
              <a:t>对象</a:t>
            </a:r>
            <a:r>
              <a:rPr lang="zh-CN" altLang="zh-CN" b="1" dirty="0"/>
              <a:t>的“焊接（合并）”操作</a:t>
            </a:r>
            <a:endParaRPr lang="zh-CN" altLang="zh-CN" dirty="0"/>
          </a:p>
          <a:p>
            <a:r>
              <a:rPr lang="zh-CN" altLang="zh-CN" dirty="0"/>
              <a:t>“焊接（合并）”功能主要用于将两个或两个以上对象结合在一起， 成为一个独立的对象。选中需要结合的两个或两个以上的对象，在“造型”泊坞窗类型下拉列表框中选择“焊接”选项， 单击“焊接到”按钮如图</a:t>
            </a:r>
            <a:r>
              <a:rPr lang="en-US" altLang="zh-CN" dirty="0"/>
              <a:t>3-7</a:t>
            </a:r>
            <a:r>
              <a:rPr lang="zh-CN" altLang="zh-CN" dirty="0"/>
              <a:t>所示， 然后在画面中单击拾取目标对象，如单击目标对象为红色圆形，那么焊接后的图形颜色为红色如图</a:t>
            </a:r>
            <a:r>
              <a:rPr lang="en-US" altLang="zh-CN" dirty="0"/>
              <a:t>3-8</a:t>
            </a:r>
            <a:r>
              <a:rPr lang="zh-CN" altLang="zh-CN" dirty="0"/>
              <a:t>所示。</a:t>
            </a:r>
          </a:p>
          <a:p>
            <a:r>
              <a:rPr lang="en-US" altLang="zh-CN" b="1" dirty="0"/>
              <a:t> </a:t>
            </a:r>
            <a:r>
              <a:rPr lang="en-US" altLang="zh-CN" b="1" dirty="0" smtClean="0"/>
              <a:t>      </a:t>
            </a:r>
            <a:r>
              <a:rPr lang="zh-CN" altLang="zh-CN" b="1" dirty="0" smtClean="0"/>
              <a:t>对象</a:t>
            </a:r>
            <a:r>
              <a:rPr lang="zh-CN" altLang="zh-CN" b="1" dirty="0"/>
              <a:t>的“修剪”操作</a:t>
            </a:r>
            <a:endParaRPr lang="zh-CN" altLang="zh-CN" dirty="0"/>
          </a:p>
          <a:p>
            <a:r>
              <a:rPr lang="zh-CN" altLang="zh-CN" dirty="0"/>
              <a:t>“修剪”是通过移除重叠的对象区域来创建形状不规则的对象。“修剪”命令几乎可以修剪任何对象，包括克隆对象、不同图层上的对象以及带有交叉线的单个对象，但是不能修剪段落文本、尺度线或克隆的主对象。要修剪的对象是目标对象，用来执行修剪的对象是来源对象。修剪完成后，目标对象保留其填充和轮廓属性。在“造型”泊坞窗类型下拉列表框中选择“修剪”选项， 单击“修剪”按钮如图</a:t>
            </a:r>
            <a:r>
              <a:rPr lang="en-US" altLang="zh-CN" dirty="0"/>
              <a:t>3-9</a:t>
            </a:r>
            <a:r>
              <a:rPr lang="zh-CN" altLang="zh-CN" dirty="0"/>
              <a:t>所示，单击拾取目标对象，如单击拾取红色圆形修剪效果如图</a:t>
            </a:r>
            <a:r>
              <a:rPr lang="en-US" altLang="zh-CN" dirty="0"/>
              <a:t>3 -10</a:t>
            </a:r>
            <a:r>
              <a:rPr lang="zh-CN" altLang="zh-CN" dirty="0"/>
              <a:t>所示，如单击拾取蓝色三角形修剪效果如图</a:t>
            </a:r>
            <a:r>
              <a:rPr lang="en-US" altLang="zh-CN" dirty="0"/>
              <a:t>3-11</a:t>
            </a:r>
            <a:r>
              <a:rPr lang="zh-CN" altLang="zh-CN" dirty="0"/>
              <a:t>所示。</a:t>
            </a:r>
          </a:p>
          <a:p>
            <a:endParaRPr lang="zh-CN" altLang="en-US" dirty="0"/>
          </a:p>
        </p:txBody>
      </p:sp>
      <p:pic>
        <p:nvPicPr>
          <p:cNvPr id="139" name="图片 48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364604" y="4365104"/>
            <a:ext cx="2197100" cy="113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0" name="图片 49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086760" y="4617235"/>
            <a:ext cx="1054100"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1" name="图片 49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894189" y="5061736"/>
            <a:ext cx="1220788"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2" name="图片 485"/>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378157" y="1412776"/>
            <a:ext cx="2613025"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 name="图片 487"/>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996631" y="1498501"/>
            <a:ext cx="127635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446"/>
          <p:cNvSpPr txBox="1">
            <a:spLocks noChangeArrowheads="1"/>
          </p:cNvSpPr>
          <p:nvPr/>
        </p:nvSpPr>
        <p:spPr bwMode="auto">
          <a:xfrm>
            <a:off x="7220917" y="2940239"/>
            <a:ext cx="927504" cy="401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3-7</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9" name="文本框 446"/>
          <p:cNvSpPr txBox="1">
            <a:spLocks noChangeArrowheads="1"/>
          </p:cNvSpPr>
          <p:nvPr/>
        </p:nvSpPr>
        <p:spPr bwMode="auto">
          <a:xfrm>
            <a:off x="10266866" y="2897831"/>
            <a:ext cx="927504" cy="401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3-8</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0" name="文本框 446"/>
          <p:cNvSpPr txBox="1">
            <a:spLocks noChangeArrowheads="1"/>
          </p:cNvSpPr>
          <p:nvPr/>
        </p:nvSpPr>
        <p:spPr bwMode="auto">
          <a:xfrm>
            <a:off x="6999402" y="5609387"/>
            <a:ext cx="927504" cy="401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3-9</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1" name="文本框 446"/>
          <p:cNvSpPr txBox="1">
            <a:spLocks noChangeArrowheads="1"/>
          </p:cNvSpPr>
          <p:nvPr/>
        </p:nvSpPr>
        <p:spPr bwMode="auto">
          <a:xfrm>
            <a:off x="9188328" y="5609386"/>
            <a:ext cx="927504" cy="401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3-10</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2" name="文本框 446"/>
          <p:cNvSpPr txBox="1">
            <a:spLocks noChangeArrowheads="1"/>
          </p:cNvSpPr>
          <p:nvPr/>
        </p:nvSpPr>
        <p:spPr bwMode="auto">
          <a:xfrm>
            <a:off x="11040831" y="5615431"/>
            <a:ext cx="927504" cy="401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3-11</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3" name="对角圆角矩形 12"/>
          <p:cNvSpPr/>
          <p:nvPr/>
        </p:nvSpPr>
        <p:spPr>
          <a:xfrm>
            <a:off x="7525796" y="260648"/>
            <a:ext cx="1368152"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0360057" y="346863"/>
            <a:ext cx="1799670" cy="261610"/>
          </a:xfrm>
          <a:prstGeom prst="rect">
            <a:avLst/>
          </a:prstGeom>
        </p:spPr>
        <p:txBody>
          <a:bodyPr wrap="square">
            <a:spAutoFit/>
          </a:bodyPr>
          <a:lstStyle/>
          <a:p>
            <a:pPr lvl="0">
              <a:defRPr/>
            </a:pPr>
            <a:r>
              <a:rPr lang="zh-CN" altLang="zh-CN" sz="1100" dirty="0"/>
              <a:t>拼图游戏画</a:t>
            </a:r>
            <a:endParaRPr lang="zh-CN" altLang="en-US" sz="1100" b="1" kern="0" dirty="0">
              <a:solidFill>
                <a:schemeClr val="tx1">
                  <a:lumMod val="65000"/>
                  <a:lumOff val="35000"/>
                </a:schemeClr>
              </a:solidFill>
              <a:latin typeface="微软雅黑" pitchFamily="34" charset="-122"/>
              <a:ea typeface="微软雅黑" pitchFamily="34" charset="-122"/>
            </a:endParaRPr>
          </a:p>
        </p:txBody>
      </p:sp>
      <p:sp>
        <p:nvSpPr>
          <p:cNvPr id="15" name="TextBox 14"/>
          <p:cNvSpPr txBox="1"/>
          <p:nvPr/>
        </p:nvSpPr>
        <p:spPr>
          <a:xfrm>
            <a:off x="7611343" y="326990"/>
            <a:ext cx="1269717" cy="261610"/>
          </a:xfrm>
          <a:prstGeom prst="rect">
            <a:avLst/>
          </a:prstGeom>
          <a:noFill/>
        </p:spPr>
        <p:txBody>
          <a:bodyPr wrap="square" rtlCol="0">
            <a:spAutoFit/>
          </a:bodyPr>
          <a:lstStyle/>
          <a:p>
            <a:r>
              <a:rPr lang="zh-CN" altLang="zh-CN" sz="1100" dirty="0"/>
              <a:t>公司标志设计</a:t>
            </a:r>
            <a:endParaRPr lang="zh-CN" altLang="en-US" sz="1100" b="1" dirty="0">
              <a:latin typeface="微软雅黑" panose="020B0503020204020204" pitchFamily="34" charset="-122"/>
              <a:ea typeface="微软雅黑" panose="020B0503020204020204" pitchFamily="34" charset="-122"/>
            </a:endParaRPr>
          </a:p>
        </p:txBody>
      </p:sp>
      <p:sp>
        <p:nvSpPr>
          <p:cNvPr id="16" name="TextBox 15"/>
          <p:cNvSpPr txBox="1"/>
          <p:nvPr/>
        </p:nvSpPr>
        <p:spPr>
          <a:xfrm>
            <a:off x="9289992" y="346863"/>
            <a:ext cx="1031051" cy="261610"/>
          </a:xfrm>
          <a:prstGeom prst="rect">
            <a:avLst/>
          </a:prstGeom>
          <a:noFill/>
        </p:spPr>
        <p:txBody>
          <a:bodyPr wrap="none" rtlCol="0">
            <a:spAutoFit/>
          </a:bodyPr>
          <a:lstStyle/>
          <a:p>
            <a:r>
              <a:rPr lang="zh-CN" altLang="zh-CN" sz="1100" dirty="0"/>
              <a:t>小闹钟的制作</a:t>
            </a:r>
            <a:endParaRPr lang="zh-CN" altLang="en-US" sz="11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4035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14"/>
                                        </p:tgtEl>
                                        <p:attrNameLst>
                                          <p:attrName>style.visibility</p:attrName>
                                        </p:attrNameLst>
                                      </p:cBhvr>
                                      <p:to>
                                        <p:strVal val="visible"/>
                                      </p:to>
                                    </p:set>
                                    <p:animScale>
                                      <p:cBhvr>
                                        <p:cTn id="7"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4"/>
                                        </p:tgtEl>
                                        <p:attrNameLst>
                                          <p:attrName>ppt_x</p:attrName>
                                          <p:attrName>ppt_y</p:attrName>
                                        </p:attrNameLst>
                                      </p:cBhvr>
                                    </p:animMotion>
                                    <p:animEffect transition="in" filter="fade">
                                      <p:cBhvr>
                                        <p:cTn id="9"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82551" y="1052736"/>
            <a:ext cx="4968552" cy="5078313"/>
          </a:xfrm>
          <a:prstGeom prst="rect">
            <a:avLst/>
          </a:prstGeom>
          <a:noFill/>
        </p:spPr>
        <p:txBody>
          <a:bodyPr wrap="square" rtlCol="0">
            <a:spAutoFit/>
          </a:bodyPr>
          <a:lstStyle/>
          <a:p>
            <a:r>
              <a:rPr lang="zh-CN" altLang="zh-CN" b="1" dirty="0" smtClean="0"/>
              <a:t>对象</a:t>
            </a:r>
            <a:r>
              <a:rPr lang="zh-CN" altLang="zh-CN" b="1" dirty="0"/>
              <a:t>的“相交”操作</a:t>
            </a:r>
            <a:endParaRPr lang="zh-CN" altLang="zh-CN" dirty="0"/>
          </a:p>
          <a:p>
            <a:r>
              <a:rPr lang="zh-CN" altLang="zh-CN" dirty="0"/>
              <a:t>使用“相交”命令可以将两个或两个以上对象的重叠区域创建为一个新对象。使用“选择工具”选择重叠的两个图形对象，在“造型”泊坞窗类型下拉列表框中选择“相交”选项， 单击“相交对象”按钮如图</a:t>
            </a:r>
            <a:r>
              <a:rPr lang="en-US" altLang="zh-CN" dirty="0"/>
              <a:t>3-12</a:t>
            </a:r>
            <a:r>
              <a:rPr lang="zh-CN" altLang="zh-CN" dirty="0"/>
              <a:t>所示， 然后在画面中单击拾取目标对象，两个图形相交的区域得以保留，若单击绿色圆则效果如图所示</a:t>
            </a:r>
            <a:r>
              <a:rPr lang="en-US" altLang="zh-CN" dirty="0"/>
              <a:t>3-13</a:t>
            </a:r>
            <a:r>
              <a:rPr lang="zh-CN" altLang="zh-CN" dirty="0"/>
              <a:t>所示</a:t>
            </a:r>
            <a:r>
              <a:rPr lang="zh-CN" altLang="zh-CN" dirty="0" smtClean="0"/>
              <a:t>。</a:t>
            </a:r>
            <a:endParaRPr lang="en-US" altLang="zh-CN" dirty="0" smtClean="0"/>
          </a:p>
          <a:p>
            <a:r>
              <a:rPr lang="zh-CN" altLang="zh-CN" b="1" dirty="0" smtClean="0"/>
              <a:t>对象</a:t>
            </a:r>
            <a:r>
              <a:rPr lang="zh-CN" altLang="zh-CN" b="1" dirty="0"/>
              <a:t>的“简化”操作</a:t>
            </a:r>
            <a:endParaRPr lang="zh-CN" altLang="zh-CN" dirty="0"/>
          </a:p>
          <a:p>
            <a:r>
              <a:rPr lang="zh-CN" altLang="zh-CN" dirty="0"/>
              <a:t>简化对象与修剪对象效果类似，但是在简化对象中后绘制的图形会修剪掉先绘制的图形。选择两个或两个以上重叠的对象，在“造型”泊坞窗类型下拉列表框中选择“简化”选项， 单击“应用”按钮如图</a:t>
            </a:r>
            <a:r>
              <a:rPr lang="en-US" altLang="zh-CN" dirty="0"/>
              <a:t>3-14</a:t>
            </a:r>
            <a:r>
              <a:rPr lang="zh-CN" altLang="zh-CN" dirty="0"/>
              <a:t>所示， 然后在画面中单击拾取目标对象，用“选择工具”移动图形对象后即可看见简化后的效果如图</a:t>
            </a:r>
            <a:r>
              <a:rPr lang="en-US" altLang="zh-CN" dirty="0"/>
              <a:t>3-15</a:t>
            </a:r>
            <a:r>
              <a:rPr lang="zh-CN" altLang="zh-CN" dirty="0"/>
              <a:t>所示。</a:t>
            </a:r>
          </a:p>
          <a:p>
            <a:endParaRPr lang="zh-CN" altLang="zh-CN" dirty="0"/>
          </a:p>
        </p:txBody>
      </p:sp>
      <p:pic>
        <p:nvPicPr>
          <p:cNvPr id="172" name="图片 49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451102" y="1544747"/>
            <a:ext cx="3238409" cy="143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0" name="图片 49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771583" y="1562888"/>
            <a:ext cx="804402" cy="1400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9" name="图片 50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451103" y="4288080"/>
            <a:ext cx="2805214" cy="1402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5" name="图片 50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384902" y="4312919"/>
            <a:ext cx="1237456" cy="1315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446"/>
          <p:cNvSpPr txBox="1">
            <a:spLocks noChangeArrowheads="1"/>
          </p:cNvSpPr>
          <p:nvPr/>
        </p:nvSpPr>
        <p:spPr bwMode="auto">
          <a:xfrm>
            <a:off x="6606554" y="2981685"/>
            <a:ext cx="927504" cy="401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3-12</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8" name="文本框 446"/>
          <p:cNvSpPr txBox="1">
            <a:spLocks noChangeArrowheads="1"/>
          </p:cNvSpPr>
          <p:nvPr/>
        </p:nvSpPr>
        <p:spPr bwMode="auto">
          <a:xfrm>
            <a:off x="9710032" y="3004344"/>
            <a:ext cx="927504" cy="401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3-13</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9" name="文本框 446"/>
          <p:cNvSpPr txBox="1">
            <a:spLocks noChangeArrowheads="1"/>
          </p:cNvSpPr>
          <p:nvPr/>
        </p:nvSpPr>
        <p:spPr bwMode="auto">
          <a:xfrm>
            <a:off x="6593638" y="5729592"/>
            <a:ext cx="927504" cy="401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3-14</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0" name="文本框 446"/>
          <p:cNvSpPr txBox="1">
            <a:spLocks noChangeArrowheads="1"/>
          </p:cNvSpPr>
          <p:nvPr/>
        </p:nvSpPr>
        <p:spPr bwMode="auto">
          <a:xfrm>
            <a:off x="9539878" y="5690687"/>
            <a:ext cx="927504" cy="401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3-15</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1" name="对角圆角矩形 10"/>
          <p:cNvSpPr/>
          <p:nvPr/>
        </p:nvSpPr>
        <p:spPr>
          <a:xfrm>
            <a:off x="7525796" y="260648"/>
            <a:ext cx="1368152"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360057" y="346863"/>
            <a:ext cx="1799670" cy="261610"/>
          </a:xfrm>
          <a:prstGeom prst="rect">
            <a:avLst/>
          </a:prstGeom>
        </p:spPr>
        <p:txBody>
          <a:bodyPr wrap="square">
            <a:spAutoFit/>
          </a:bodyPr>
          <a:lstStyle/>
          <a:p>
            <a:pPr lvl="0">
              <a:defRPr/>
            </a:pPr>
            <a:r>
              <a:rPr lang="zh-CN" altLang="zh-CN" sz="1100" dirty="0"/>
              <a:t>拼图游戏画</a:t>
            </a:r>
            <a:endParaRPr lang="zh-CN" altLang="en-US" sz="1100" b="1" kern="0" dirty="0">
              <a:solidFill>
                <a:schemeClr val="tx1">
                  <a:lumMod val="65000"/>
                  <a:lumOff val="35000"/>
                </a:schemeClr>
              </a:solidFill>
              <a:latin typeface="微软雅黑" pitchFamily="34" charset="-122"/>
              <a:ea typeface="微软雅黑" pitchFamily="34" charset="-122"/>
            </a:endParaRPr>
          </a:p>
        </p:txBody>
      </p:sp>
      <p:sp>
        <p:nvSpPr>
          <p:cNvPr id="13" name="TextBox 12"/>
          <p:cNvSpPr txBox="1"/>
          <p:nvPr/>
        </p:nvSpPr>
        <p:spPr>
          <a:xfrm>
            <a:off x="7611343" y="326990"/>
            <a:ext cx="1269717" cy="261610"/>
          </a:xfrm>
          <a:prstGeom prst="rect">
            <a:avLst/>
          </a:prstGeom>
          <a:noFill/>
        </p:spPr>
        <p:txBody>
          <a:bodyPr wrap="square" rtlCol="0">
            <a:spAutoFit/>
          </a:bodyPr>
          <a:lstStyle/>
          <a:p>
            <a:r>
              <a:rPr lang="zh-CN" altLang="zh-CN" sz="1100" dirty="0"/>
              <a:t>公司标志设计</a:t>
            </a:r>
            <a:endParaRPr lang="zh-CN" altLang="en-US" sz="1100" b="1" dirty="0">
              <a:latin typeface="微软雅黑" panose="020B0503020204020204" pitchFamily="34" charset="-122"/>
              <a:ea typeface="微软雅黑" panose="020B0503020204020204" pitchFamily="34" charset="-122"/>
            </a:endParaRPr>
          </a:p>
        </p:txBody>
      </p:sp>
      <p:sp>
        <p:nvSpPr>
          <p:cNvPr id="14" name="TextBox 13"/>
          <p:cNvSpPr txBox="1"/>
          <p:nvPr/>
        </p:nvSpPr>
        <p:spPr>
          <a:xfrm>
            <a:off x="9289992" y="346863"/>
            <a:ext cx="1031051" cy="261610"/>
          </a:xfrm>
          <a:prstGeom prst="rect">
            <a:avLst/>
          </a:prstGeom>
          <a:noFill/>
        </p:spPr>
        <p:txBody>
          <a:bodyPr wrap="none" rtlCol="0">
            <a:spAutoFit/>
          </a:bodyPr>
          <a:lstStyle/>
          <a:p>
            <a:r>
              <a:rPr lang="zh-CN" altLang="zh-CN" sz="1100" dirty="0"/>
              <a:t>小闹钟的制作</a:t>
            </a:r>
            <a:endParaRPr lang="zh-CN" altLang="en-US" sz="11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83821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12"/>
                                        </p:tgtEl>
                                        <p:attrNameLst>
                                          <p:attrName>style.visibility</p:attrName>
                                        </p:attrNameLst>
                                      </p:cBhvr>
                                      <p:to>
                                        <p:strVal val="visible"/>
                                      </p:to>
                                    </p:set>
                                    <p:animScale>
                                      <p:cBhvr>
                                        <p:cTn id="7"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2"/>
                                        </p:tgtEl>
                                        <p:attrNameLst>
                                          <p:attrName>ppt_x</p:attrName>
                                          <p:attrName>ppt_y</p:attrName>
                                        </p:attrNameLst>
                                      </p:cBhvr>
                                    </p:animMotion>
                                    <p:animEffect transition="in" filter="fade">
                                      <p:cBhvr>
                                        <p:cTn id="9"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82551" y="1052736"/>
            <a:ext cx="5184576" cy="5632311"/>
          </a:xfrm>
          <a:prstGeom prst="rect">
            <a:avLst/>
          </a:prstGeom>
          <a:noFill/>
        </p:spPr>
        <p:txBody>
          <a:bodyPr wrap="square" rtlCol="0">
            <a:spAutoFit/>
          </a:bodyPr>
          <a:lstStyle/>
          <a:p>
            <a:r>
              <a:rPr lang="zh-CN" altLang="zh-CN" b="1" dirty="0" smtClean="0"/>
              <a:t>“</a:t>
            </a:r>
            <a:r>
              <a:rPr lang="zh-CN" altLang="zh-CN" b="1" dirty="0"/>
              <a:t>移除前面对象”</a:t>
            </a:r>
            <a:r>
              <a:rPr lang="en-US" altLang="zh-CN" b="1" dirty="0"/>
              <a:t>/</a:t>
            </a:r>
            <a:r>
              <a:rPr lang="zh-CN" altLang="zh-CN" b="1" dirty="0"/>
              <a:t>“移除后面对象”操作</a:t>
            </a:r>
            <a:endParaRPr lang="zh-CN" altLang="zh-CN" dirty="0"/>
          </a:p>
          <a:p>
            <a:r>
              <a:rPr lang="en-US" altLang="zh-CN" b="1" dirty="0"/>
              <a:t> </a:t>
            </a:r>
            <a:r>
              <a:rPr lang="en-US" altLang="zh-CN" dirty="0"/>
              <a:t>    </a:t>
            </a:r>
            <a:r>
              <a:rPr lang="zh-CN" altLang="zh-CN" dirty="0"/>
              <a:t>“移除前面对象”</a:t>
            </a:r>
            <a:r>
              <a:rPr lang="en-US" altLang="zh-CN" dirty="0"/>
              <a:t>/</a:t>
            </a:r>
            <a:r>
              <a:rPr lang="zh-CN" altLang="zh-CN" dirty="0"/>
              <a:t>“移除后面对象”与简化对象功能相似，不同的是在执行移除后面</a:t>
            </a:r>
            <a:r>
              <a:rPr lang="en-US" altLang="zh-CN" dirty="0"/>
              <a:t>/</a:t>
            </a:r>
            <a:r>
              <a:rPr lang="zh-CN" altLang="zh-CN" dirty="0"/>
              <a:t>前面对象操作后， 会按一定顺序进行修剪及保留。移除后面对象操作后，最上层的对象将被下面的对象修剪，如图</a:t>
            </a:r>
            <a:r>
              <a:rPr lang="en-US" altLang="zh-CN" dirty="0"/>
              <a:t>3-16</a:t>
            </a:r>
            <a:r>
              <a:rPr lang="zh-CN" altLang="zh-CN" dirty="0"/>
              <a:t>所示选择“移除后面对象”选项， 单击“应用”按钮，则只保留修剪生成的对象如图</a:t>
            </a:r>
            <a:r>
              <a:rPr lang="en-US" altLang="zh-CN" dirty="0"/>
              <a:t>3-17</a:t>
            </a:r>
            <a:r>
              <a:rPr lang="zh-CN" altLang="zh-CN" dirty="0"/>
              <a:t>所示。</a:t>
            </a:r>
          </a:p>
          <a:p>
            <a:r>
              <a:rPr lang="zh-CN" altLang="zh-CN" dirty="0"/>
              <a:t>执行“移除前面对象”操作后，最下层的对象将被上面的对象修剪如图</a:t>
            </a:r>
            <a:r>
              <a:rPr lang="en-US" altLang="zh-CN" dirty="0"/>
              <a:t>3-18</a:t>
            </a:r>
            <a:r>
              <a:rPr lang="zh-CN" altLang="zh-CN" dirty="0"/>
              <a:t>所示</a:t>
            </a:r>
            <a:r>
              <a:rPr lang="zh-CN" altLang="zh-CN" dirty="0" smtClean="0"/>
              <a:t>。</a:t>
            </a:r>
            <a:endParaRPr lang="en-US" altLang="zh-CN" dirty="0" smtClean="0"/>
          </a:p>
          <a:p>
            <a:r>
              <a:rPr lang="zh-CN" altLang="zh-CN" b="1" dirty="0" smtClean="0"/>
              <a:t>对象</a:t>
            </a:r>
            <a:r>
              <a:rPr lang="zh-CN" altLang="zh-CN" b="1" dirty="0"/>
              <a:t>的“边界”操作</a:t>
            </a:r>
            <a:endParaRPr lang="zh-CN" altLang="zh-CN" dirty="0"/>
          </a:p>
          <a:p>
            <a:r>
              <a:rPr lang="zh-CN" altLang="zh-CN" dirty="0"/>
              <a:t>执行“边界”命令后， 可以自动在图层上的选定对象周围创建路径，从而创建边界。在“造型”泊坞窗类型下拉列表框中选择“边界”选项， 单击“应用”按钮如图</a:t>
            </a:r>
            <a:r>
              <a:rPr lang="en-US" altLang="zh-CN" dirty="0"/>
              <a:t>3-19</a:t>
            </a:r>
            <a:r>
              <a:rPr lang="zh-CN" altLang="zh-CN" dirty="0"/>
              <a:t>所示，用“选择工具”移动对象可以看到图像周围出现一个与对象外轮廓形状相同的图形如图</a:t>
            </a:r>
            <a:r>
              <a:rPr lang="en-US" altLang="zh-CN" dirty="0"/>
              <a:t>3-20</a:t>
            </a:r>
            <a:r>
              <a:rPr lang="zh-CN" altLang="zh-CN" dirty="0"/>
              <a:t>所示，此时可以对生成的边界颜色、宽度、大小及角度等进行单独设置。</a:t>
            </a:r>
          </a:p>
          <a:p>
            <a:endParaRPr lang="zh-CN" altLang="zh-CN" dirty="0"/>
          </a:p>
          <a:p>
            <a:endParaRPr lang="zh-CN" altLang="en-US" dirty="0"/>
          </a:p>
        </p:txBody>
      </p:sp>
      <p:pic>
        <p:nvPicPr>
          <p:cNvPr id="162" name="图片 50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577825" y="1219531"/>
            <a:ext cx="2690299" cy="1406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0" name="图片 50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771583" y="1056808"/>
            <a:ext cx="700885" cy="1581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8" name="图片 50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860930" y="2991813"/>
            <a:ext cx="1041530" cy="877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6" name="图片 509"/>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671716" y="4653136"/>
            <a:ext cx="2275432" cy="1126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4" name="图片 511"/>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902460" y="4759458"/>
            <a:ext cx="1880798" cy="1287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446"/>
          <p:cNvSpPr txBox="1">
            <a:spLocks noChangeArrowheads="1"/>
          </p:cNvSpPr>
          <p:nvPr/>
        </p:nvSpPr>
        <p:spPr bwMode="auto">
          <a:xfrm>
            <a:off x="6345680" y="2791084"/>
            <a:ext cx="927504" cy="401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3-16</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9" name="文本框 446"/>
          <p:cNvSpPr txBox="1">
            <a:spLocks noChangeArrowheads="1"/>
          </p:cNvSpPr>
          <p:nvPr/>
        </p:nvSpPr>
        <p:spPr bwMode="auto">
          <a:xfrm>
            <a:off x="9771583" y="2791084"/>
            <a:ext cx="927504" cy="401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3-17</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0" name="文本框 446"/>
          <p:cNvSpPr txBox="1">
            <a:spLocks noChangeArrowheads="1"/>
          </p:cNvSpPr>
          <p:nvPr/>
        </p:nvSpPr>
        <p:spPr bwMode="auto">
          <a:xfrm>
            <a:off x="7984346" y="3868891"/>
            <a:ext cx="927504" cy="401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3-18</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1" name="文本框 446"/>
          <p:cNvSpPr txBox="1">
            <a:spLocks noChangeArrowheads="1"/>
          </p:cNvSpPr>
          <p:nvPr/>
        </p:nvSpPr>
        <p:spPr bwMode="auto">
          <a:xfrm>
            <a:off x="6320564" y="5846006"/>
            <a:ext cx="927504" cy="401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3-19</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2" name="文本框 446"/>
          <p:cNvSpPr txBox="1">
            <a:spLocks noChangeArrowheads="1"/>
          </p:cNvSpPr>
          <p:nvPr/>
        </p:nvSpPr>
        <p:spPr bwMode="auto">
          <a:xfrm>
            <a:off x="9379107" y="6046734"/>
            <a:ext cx="927504" cy="401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3-20</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3" name="对角圆角矩形 12"/>
          <p:cNvSpPr/>
          <p:nvPr/>
        </p:nvSpPr>
        <p:spPr>
          <a:xfrm>
            <a:off x="7525796" y="260648"/>
            <a:ext cx="1368152"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0360057" y="346863"/>
            <a:ext cx="1799670" cy="261610"/>
          </a:xfrm>
          <a:prstGeom prst="rect">
            <a:avLst/>
          </a:prstGeom>
        </p:spPr>
        <p:txBody>
          <a:bodyPr wrap="square">
            <a:spAutoFit/>
          </a:bodyPr>
          <a:lstStyle/>
          <a:p>
            <a:pPr lvl="0">
              <a:defRPr/>
            </a:pPr>
            <a:r>
              <a:rPr lang="zh-CN" altLang="zh-CN" sz="1100" dirty="0"/>
              <a:t>拼图游戏画</a:t>
            </a:r>
            <a:endParaRPr lang="zh-CN" altLang="en-US" sz="1100" b="1" kern="0" dirty="0">
              <a:solidFill>
                <a:schemeClr val="tx1">
                  <a:lumMod val="65000"/>
                  <a:lumOff val="35000"/>
                </a:schemeClr>
              </a:solidFill>
              <a:latin typeface="微软雅黑" pitchFamily="34" charset="-122"/>
              <a:ea typeface="微软雅黑" pitchFamily="34" charset="-122"/>
            </a:endParaRPr>
          </a:p>
        </p:txBody>
      </p:sp>
      <p:sp>
        <p:nvSpPr>
          <p:cNvPr id="15" name="TextBox 14"/>
          <p:cNvSpPr txBox="1"/>
          <p:nvPr/>
        </p:nvSpPr>
        <p:spPr>
          <a:xfrm>
            <a:off x="7611343" y="326990"/>
            <a:ext cx="1269717" cy="261610"/>
          </a:xfrm>
          <a:prstGeom prst="rect">
            <a:avLst/>
          </a:prstGeom>
          <a:noFill/>
        </p:spPr>
        <p:txBody>
          <a:bodyPr wrap="square" rtlCol="0">
            <a:spAutoFit/>
          </a:bodyPr>
          <a:lstStyle/>
          <a:p>
            <a:r>
              <a:rPr lang="zh-CN" altLang="zh-CN" sz="1100" dirty="0"/>
              <a:t>公司标志设计</a:t>
            </a:r>
            <a:endParaRPr lang="zh-CN" altLang="en-US" sz="1100" b="1" dirty="0">
              <a:latin typeface="微软雅黑" panose="020B0503020204020204" pitchFamily="34" charset="-122"/>
              <a:ea typeface="微软雅黑" panose="020B0503020204020204" pitchFamily="34" charset="-122"/>
            </a:endParaRPr>
          </a:p>
        </p:txBody>
      </p:sp>
      <p:sp>
        <p:nvSpPr>
          <p:cNvPr id="16" name="TextBox 15"/>
          <p:cNvSpPr txBox="1"/>
          <p:nvPr/>
        </p:nvSpPr>
        <p:spPr>
          <a:xfrm>
            <a:off x="9289992" y="346863"/>
            <a:ext cx="1031051" cy="261610"/>
          </a:xfrm>
          <a:prstGeom prst="rect">
            <a:avLst/>
          </a:prstGeom>
          <a:noFill/>
        </p:spPr>
        <p:txBody>
          <a:bodyPr wrap="none" rtlCol="0">
            <a:spAutoFit/>
          </a:bodyPr>
          <a:lstStyle/>
          <a:p>
            <a:r>
              <a:rPr lang="zh-CN" altLang="zh-CN" sz="1100" dirty="0"/>
              <a:t>小闹钟的制作</a:t>
            </a:r>
            <a:endParaRPr lang="zh-CN" altLang="en-US" sz="11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29522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14"/>
                                        </p:tgtEl>
                                        <p:attrNameLst>
                                          <p:attrName>style.visibility</p:attrName>
                                        </p:attrNameLst>
                                      </p:cBhvr>
                                      <p:to>
                                        <p:strVal val="visible"/>
                                      </p:to>
                                    </p:set>
                                    <p:animScale>
                                      <p:cBhvr>
                                        <p:cTn id="7"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4"/>
                                        </p:tgtEl>
                                        <p:attrNameLst>
                                          <p:attrName>ppt_x</p:attrName>
                                          <p:attrName>ppt_y</p:attrName>
                                        </p:attrNameLst>
                                      </p:cBhvr>
                                    </p:animMotion>
                                    <p:animEffect transition="in" filter="fade">
                                      <p:cBhvr>
                                        <p:cTn id="9"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10543" y="948690"/>
            <a:ext cx="7056783" cy="5909310"/>
          </a:xfrm>
          <a:prstGeom prst="rect">
            <a:avLst/>
          </a:prstGeom>
          <a:noFill/>
        </p:spPr>
        <p:txBody>
          <a:bodyPr wrap="square" rtlCol="0">
            <a:spAutoFit/>
          </a:bodyPr>
          <a:lstStyle/>
          <a:p>
            <a:r>
              <a:rPr lang="zh-CN" altLang="en-US" sz="2000" dirty="0" smtClean="0"/>
              <a:t>三、</a:t>
            </a:r>
            <a:r>
              <a:rPr lang="zh-CN" altLang="zh-CN" sz="2000" b="1" dirty="0" smtClean="0"/>
              <a:t>任务</a:t>
            </a:r>
            <a:r>
              <a:rPr lang="zh-CN" altLang="zh-CN" sz="2000" b="1" dirty="0"/>
              <a:t>实现</a:t>
            </a:r>
          </a:p>
          <a:p>
            <a:r>
              <a:rPr lang="en-US" altLang="zh-CN" b="1" dirty="0"/>
              <a:t>     1</a:t>
            </a:r>
            <a:r>
              <a:rPr lang="zh-CN" altLang="zh-CN" b="1" dirty="0" smtClean="0"/>
              <a:t>、</a:t>
            </a:r>
            <a:r>
              <a:rPr lang="zh-CN" altLang="zh-CN" b="1" dirty="0"/>
              <a:t>天使翅膀的制作</a:t>
            </a:r>
            <a:endParaRPr lang="zh-CN" altLang="zh-CN" dirty="0"/>
          </a:p>
          <a:p>
            <a:r>
              <a:rPr lang="zh-CN" altLang="zh-CN" dirty="0"/>
              <a:t>【</a:t>
            </a:r>
            <a:r>
              <a:rPr lang="en-US" altLang="zh-CN" dirty="0"/>
              <a:t>Step01</a:t>
            </a:r>
            <a:r>
              <a:rPr lang="zh-CN" altLang="zh-CN" dirty="0"/>
              <a:t>】绘制天使翅膀。新建一个宽</a:t>
            </a:r>
            <a:r>
              <a:rPr lang="en-US" altLang="zh-CN" dirty="0"/>
              <a:t>200mm</a:t>
            </a:r>
            <a:r>
              <a:rPr lang="zh-CN" altLang="zh-CN" dirty="0"/>
              <a:t>×</a:t>
            </a:r>
            <a:r>
              <a:rPr lang="en-US" altLang="zh-CN" dirty="0"/>
              <a:t>150mm</a:t>
            </a:r>
            <a:r>
              <a:rPr lang="zh-CN" altLang="zh-CN" dirty="0"/>
              <a:t>的空白文档，设置文档名称为“天使翅膀”，其他选项可保持不动。</a:t>
            </a:r>
          </a:p>
          <a:p>
            <a:r>
              <a:rPr lang="zh-CN" altLang="zh-CN" dirty="0"/>
              <a:t>【</a:t>
            </a:r>
            <a:r>
              <a:rPr lang="en-US" altLang="zh-CN" dirty="0"/>
              <a:t>Step02</a:t>
            </a:r>
            <a:r>
              <a:rPr lang="zh-CN" altLang="zh-CN" dirty="0"/>
              <a:t>】使用“矩形工具”绘制一个与页面大小相同的矩形，填充色为海军蓝，轮廓色为无如图</a:t>
            </a:r>
            <a:r>
              <a:rPr lang="en-US" altLang="zh-CN" dirty="0"/>
              <a:t>3-21</a:t>
            </a:r>
            <a:r>
              <a:rPr lang="zh-CN" altLang="zh-CN" dirty="0"/>
              <a:t>所示。</a:t>
            </a:r>
          </a:p>
          <a:p>
            <a:r>
              <a:rPr lang="zh-CN" altLang="zh-CN" dirty="0"/>
              <a:t>【</a:t>
            </a:r>
            <a:r>
              <a:rPr lang="en-US" altLang="zh-CN" dirty="0"/>
              <a:t>Step03</a:t>
            </a:r>
            <a:r>
              <a:rPr lang="zh-CN" altLang="zh-CN" dirty="0"/>
              <a:t>】绘制天使翅膀，使用“椭圆工具”绘制一个椭圆，轮廓色为黑色填充色为无，如图</a:t>
            </a:r>
            <a:r>
              <a:rPr lang="en-US" altLang="zh-CN" dirty="0"/>
              <a:t>3-22</a:t>
            </a:r>
            <a:r>
              <a:rPr lang="zh-CN" altLang="zh-CN" dirty="0"/>
              <a:t>所示。</a:t>
            </a:r>
          </a:p>
          <a:p>
            <a:r>
              <a:rPr lang="zh-CN" altLang="zh-CN" dirty="0"/>
              <a:t>【</a:t>
            </a:r>
            <a:r>
              <a:rPr lang="en-US" altLang="zh-CN" dirty="0"/>
              <a:t>Step04</a:t>
            </a:r>
            <a:r>
              <a:rPr lang="zh-CN" altLang="zh-CN" dirty="0"/>
              <a:t>】选中椭圆，执行“对象</a:t>
            </a:r>
            <a:r>
              <a:rPr lang="en-US" altLang="zh-CN" dirty="0"/>
              <a:t>\</a:t>
            </a:r>
            <a:r>
              <a:rPr lang="zh-CN" altLang="zh-CN" dirty="0"/>
              <a:t>变换</a:t>
            </a:r>
            <a:r>
              <a:rPr lang="en-US" altLang="zh-CN" dirty="0"/>
              <a:t>\</a:t>
            </a:r>
            <a:r>
              <a:rPr lang="zh-CN" altLang="zh-CN" dirty="0"/>
              <a:t>倾斜”菜单命令，设置水平倾斜</a:t>
            </a:r>
            <a:r>
              <a:rPr lang="en-US" altLang="zh-CN" dirty="0"/>
              <a:t>x</a:t>
            </a:r>
            <a:r>
              <a:rPr lang="zh-CN" altLang="zh-CN" dirty="0"/>
              <a:t>值为</a:t>
            </a:r>
            <a:r>
              <a:rPr lang="en-US" altLang="zh-CN" dirty="0"/>
              <a:t>15</a:t>
            </a:r>
            <a:r>
              <a:rPr lang="zh-CN" altLang="zh-CN" dirty="0"/>
              <a:t>度，竖直倾斜对象</a:t>
            </a:r>
            <a:r>
              <a:rPr lang="en-US" altLang="zh-CN" dirty="0"/>
              <a:t>y</a:t>
            </a:r>
            <a:r>
              <a:rPr lang="zh-CN" altLang="zh-CN" dirty="0"/>
              <a:t>值为</a:t>
            </a:r>
            <a:r>
              <a:rPr lang="en-US" altLang="zh-CN" dirty="0"/>
              <a:t>10</a:t>
            </a:r>
            <a:r>
              <a:rPr lang="zh-CN" altLang="zh-CN" dirty="0"/>
              <a:t>度，“使用锚点”为“左上”，副本为</a:t>
            </a:r>
            <a:r>
              <a:rPr lang="en-US" altLang="zh-CN" dirty="0"/>
              <a:t>8</a:t>
            </a:r>
            <a:r>
              <a:rPr lang="zh-CN" altLang="zh-CN" dirty="0"/>
              <a:t>如图</a:t>
            </a:r>
            <a:r>
              <a:rPr lang="en-US" altLang="zh-CN" dirty="0"/>
              <a:t>3-23</a:t>
            </a:r>
            <a:r>
              <a:rPr lang="zh-CN" altLang="zh-CN" dirty="0"/>
              <a:t>所示。</a:t>
            </a:r>
          </a:p>
          <a:p>
            <a:r>
              <a:rPr lang="zh-CN" altLang="zh-CN" dirty="0"/>
              <a:t>【</a:t>
            </a:r>
            <a:r>
              <a:rPr lang="en-US" altLang="zh-CN" dirty="0"/>
              <a:t>Step05</a:t>
            </a:r>
            <a:r>
              <a:rPr lang="zh-CN" altLang="zh-CN" dirty="0"/>
              <a:t>】然后单击“应用”按钮，效果如图</a:t>
            </a:r>
            <a:r>
              <a:rPr lang="en-US" altLang="zh-CN" dirty="0"/>
              <a:t>3-24</a:t>
            </a:r>
            <a:r>
              <a:rPr lang="zh-CN" altLang="zh-CN" dirty="0"/>
              <a:t>所示。</a:t>
            </a:r>
          </a:p>
          <a:p>
            <a:r>
              <a:rPr lang="zh-CN" altLang="zh-CN" dirty="0"/>
              <a:t>【</a:t>
            </a:r>
            <a:r>
              <a:rPr lang="en-US" altLang="zh-CN" dirty="0"/>
              <a:t>Step06</a:t>
            </a:r>
            <a:r>
              <a:rPr lang="zh-CN" altLang="zh-CN" dirty="0"/>
              <a:t>】保持选中状态的情况下，执行“对象</a:t>
            </a:r>
            <a:r>
              <a:rPr lang="en-US" altLang="zh-CN" dirty="0"/>
              <a:t>\</a:t>
            </a:r>
            <a:r>
              <a:rPr lang="zh-CN" altLang="zh-CN" dirty="0"/>
              <a:t>造形</a:t>
            </a:r>
            <a:r>
              <a:rPr lang="en-US" altLang="zh-CN" dirty="0"/>
              <a:t>\</a:t>
            </a:r>
            <a:r>
              <a:rPr lang="zh-CN" altLang="zh-CN" dirty="0"/>
              <a:t>合并”菜单命令效果如图</a:t>
            </a:r>
            <a:r>
              <a:rPr lang="en-US" altLang="zh-CN" dirty="0"/>
              <a:t>3-25</a:t>
            </a:r>
            <a:r>
              <a:rPr lang="zh-CN" altLang="zh-CN" dirty="0"/>
              <a:t>所示。</a:t>
            </a:r>
          </a:p>
          <a:p>
            <a:r>
              <a:rPr lang="zh-CN" altLang="zh-CN" dirty="0"/>
              <a:t>【</a:t>
            </a:r>
            <a:r>
              <a:rPr lang="en-US" altLang="zh-CN" dirty="0"/>
              <a:t>Step07</a:t>
            </a:r>
            <a:r>
              <a:rPr lang="zh-CN" altLang="zh-CN" dirty="0"/>
              <a:t>】设定轮廓宽度为</a:t>
            </a:r>
            <a:r>
              <a:rPr lang="en-US" altLang="zh-CN" dirty="0"/>
              <a:t>1.0mm</a:t>
            </a:r>
            <a:r>
              <a:rPr lang="zh-CN" altLang="zh-CN" dirty="0"/>
              <a:t>，填充色为白色，如图</a:t>
            </a:r>
            <a:r>
              <a:rPr lang="en-US" altLang="zh-CN" dirty="0"/>
              <a:t>3-26</a:t>
            </a:r>
            <a:r>
              <a:rPr lang="zh-CN" altLang="zh-CN" dirty="0"/>
              <a:t>所示。</a:t>
            </a:r>
          </a:p>
          <a:p>
            <a:r>
              <a:rPr lang="zh-CN" altLang="zh-CN" dirty="0"/>
              <a:t>【</a:t>
            </a:r>
            <a:r>
              <a:rPr lang="en-US" altLang="zh-CN" dirty="0"/>
              <a:t>Step08</a:t>
            </a:r>
            <a:r>
              <a:rPr lang="zh-CN" altLang="zh-CN" dirty="0"/>
              <a:t>】按快捷键</a:t>
            </a:r>
            <a:r>
              <a:rPr lang="en-US" altLang="zh-CN" dirty="0" err="1"/>
              <a:t>Ctrl+D</a:t>
            </a:r>
            <a:r>
              <a:rPr lang="zh-CN" altLang="zh-CN" dirty="0"/>
              <a:t>命令，再制翅膀的另一边。然后执行属性栏上的</a:t>
            </a:r>
            <a:r>
              <a:rPr lang="en-US" altLang="zh-CN" dirty="0"/>
              <a:t> </a:t>
            </a:r>
            <a:r>
              <a:rPr lang="zh-CN" altLang="zh-CN" dirty="0"/>
              <a:t>水平镜像按钮，将翅膀移动到合适位置如图</a:t>
            </a:r>
            <a:r>
              <a:rPr lang="en-US" altLang="zh-CN" dirty="0"/>
              <a:t>3-27</a:t>
            </a:r>
            <a:r>
              <a:rPr lang="zh-CN" altLang="zh-CN" dirty="0"/>
              <a:t>所示。</a:t>
            </a:r>
          </a:p>
          <a:p>
            <a:r>
              <a:rPr lang="zh-CN" altLang="zh-CN" dirty="0"/>
              <a:t>【</a:t>
            </a:r>
            <a:r>
              <a:rPr lang="en-US" altLang="zh-CN" dirty="0"/>
              <a:t>Step09</a:t>
            </a:r>
            <a:r>
              <a:rPr lang="zh-CN" altLang="zh-CN" dirty="0"/>
              <a:t>】选择“基本形状”工具，从其属性栏中的“完美形状”下拉列表中选择心形形状绘制一个心形，填充色为红色，轮廓色为黑色，绘制完成后将其移动到合适位置，如图</a:t>
            </a:r>
            <a:r>
              <a:rPr lang="en-US" altLang="zh-CN" dirty="0"/>
              <a:t>3-28</a:t>
            </a:r>
            <a:r>
              <a:rPr lang="zh-CN" altLang="zh-CN" dirty="0"/>
              <a:t>所示。</a:t>
            </a:r>
          </a:p>
          <a:p>
            <a:endParaRPr lang="zh-CN" altLang="en-US" dirty="0"/>
          </a:p>
        </p:txBody>
      </p:sp>
      <p:pic>
        <p:nvPicPr>
          <p:cNvPr id="152" name="图片 51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468629" y="912879"/>
            <a:ext cx="1692756" cy="1278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0" name="图片 51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427145" y="873920"/>
            <a:ext cx="597494" cy="1179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7" name="图片 51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217731" y="817861"/>
            <a:ext cx="1786183" cy="1485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 name="图片 519"/>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451958" y="2971062"/>
            <a:ext cx="1256153" cy="1209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1" name="图片 521"/>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199302" y="3018165"/>
            <a:ext cx="1220271" cy="1175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 name="图片 523"/>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0712472" y="2971062"/>
            <a:ext cx="1214816" cy="1222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6" name="图片 525"/>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7753946" y="5157192"/>
            <a:ext cx="2055492" cy="927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4" name="图片 527"/>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10014767" y="5120397"/>
            <a:ext cx="1835729" cy="1001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文本框 446"/>
          <p:cNvSpPr txBox="1">
            <a:spLocks noChangeArrowheads="1"/>
          </p:cNvSpPr>
          <p:nvPr/>
        </p:nvSpPr>
        <p:spPr bwMode="auto">
          <a:xfrm>
            <a:off x="7789997" y="2188331"/>
            <a:ext cx="927504" cy="401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3-21</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2" name="文本框 446"/>
          <p:cNvSpPr txBox="1">
            <a:spLocks noChangeArrowheads="1"/>
          </p:cNvSpPr>
          <p:nvPr/>
        </p:nvSpPr>
        <p:spPr bwMode="auto">
          <a:xfrm>
            <a:off x="9262140" y="2303640"/>
            <a:ext cx="927504" cy="401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3-22</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3" name="文本框 446"/>
          <p:cNvSpPr txBox="1">
            <a:spLocks noChangeArrowheads="1"/>
          </p:cNvSpPr>
          <p:nvPr/>
        </p:nvSpPr>
        <p:spPr bwMode="auto">
          <a:xfrm>
            <a:off x="10796140" y="2303640"/>
            <a:ext cx="927504" cy="401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3-23</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4" name="文本框 446"/>
          <p:cNvSpPr txBox="1">
            <a:spLocks noChangeArrowheads="1"/>
          </p:cNvSpPr>
          <p:nvPr/>
        </p:nvSpPr>
        <p:spPr bwMode="auto">
          <a:xfrm>
            <a:off x="7616282" y="4180920"/>
            <a:ext cx="927504" cy="401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3-24</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5" name="文本框 446"/>
          <p:cNvSpPr txBox="1">
            <a:spLocks noChangeArrowheads="1"/>
          </p:cNvSpPr>
          <p:nvPr/>
        </p:nvSpPr>
        <p:spPr bwMode="auto">
          <a:xfrm>
            <a:off x="9345685" y="4193518"/>
            <a:ext cx="927504" cy="401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3-25</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6" name="文本框 446"/>
          <p:cNvSpPr txBox="1">
            <a:spLocks noChangeArrowheads="1"/>
          </p:cNvSpPr>
          <p:nvPr/>
        </p:nvSpPr>
        <p:spPr bwMode="auto">
          <a:xfrm>
            <a:off x="10824961" y="4180919"/>
            <a:ext cx="927504" cy="401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3-26</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7" name="文本框 446"/>
          <p:cNvSpPr txBox="1">
            <a:spLocks noChangeArrowheads="1"/>
          </p:cNvSpPr>
          <p:nvPr/>
        </p:nvSpPr>
        <p:spPr bwMode="auto">
          <a:xfrm>
            <a:off x="8380895" y="6116913"/>
            <a:ext cx="927504" cy="401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3-27</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8" name="文本框 446"/>
          <p:cNvSpPr txBox="1">
            <a:spLocks noChangeArrowheads="1"/>
          </p:cNvSpPr>
          <p:nvPr/>
        </p:nvSpPr>
        <p:spPr bwMode="auto">
          <a:xfrm>
            <a:off x="10468879" y="6171348"/>
            <a:ext cx="927504" cy="401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3-28</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9" name="对角圆角矩形 18"/>
          <p:cNvSpPr/>
          <p:nvPr/>
        </p:nvSpPr>
        <p:spPr>
          <a:xfrm>
            <a:off x="7525796" y="260648"/>
            <a:ext cx="1368152"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0360057" y="346863"/>
            <a:ext cx="1799670" cy="261610"/>
          </a:xfrm>
          <a:prstGeom prst="rect">
            <a:avLst/>
          </a:prstGeom>
        </p:spPr>
        <p:txBody>
          <a:bodyPr wrap="square">
            <a:spAutoFit/>
          </a:bodyPr>
          <a:lstStyle/>
          <a:p>
            <a:pPr lvl="0">
              <a:defRPr/>
            </a:pPr>
            <a:r>
              <a:rPr lang="zh-CN" altLang="zh-CN" sz="1100" dirty="0"/>
              <a:t>拼图游戏画</a:t>
            </a:r>
            <a:endParaRPr lang="zh-CN" altLang="en-US" sz="1100" b="1" kern="0" dirty="0">
              <a:solidFill>
                <a:schemeClr val="tx1">
                  <a:lumMod val="65000"/>
                  <a:lumOff val="35000"/>
                </a:schemeClr>
              </a:solidFill>
              <a:latin typeface="微软雅黑" pitchFamily="34" charset="-122"/>
              <a:ea typeface="微软雅黑" pitchFamily="34" charset="-122"/>
            </a:endParaRPr>
          </a:p>
        </p:txBody>
      </p:sp>
      <p:sp>
        <p:nvSpPr>
          <p:cNvPr id="21" name="TextBox 20"/>
          <p:cNvSpPr txBox="1"/>
          <p:nvPr/>
        </p:nvSpPr>
        <p:spPr>
          <a:xfrm>
            <a:off x="7611343" y="326990"/>
            <a:ext cx="1269717" cy="261610"/>
          </a:xfrm>
          <a:prstGeom prst="rect">
            <a:avLst/>
          </a:prstGeom>
          <a:noFill/>
        </p:spPr>
        <p:txBody>
          <a:bodyPr wrap="square" rtlCol="0">
            <a:spAutoFit/>
          </a:bodyPr>
          <a:lstStyle/>
          <a:p>
            <a:r>
              <a:rPr lang="zh-CN" altLang="zh-CN" sz="1100" dirty="0"/>
              <a:t>公司标志设计</a:t>
            </a:r>
            <a:endParaRPr lang="zh-CN" altLang="en-US" sz="1100" b="1" dirty="0">
              <a:latin typeface="微软雅黑" panose="020B0503020204020204" pitchFamily="34" charset="-122"/>
              <a:ea typeface="微软雅黑" panose="020B0503020204020204" pitchFamily="34" charset="-122"/>
            </a:endParaRPr>
          </a:p>
        </p:txBody>
      </p:sp>
      <p:sp>
        <p:nvSpPr>
          <p:cNvPr id="22" name="TextBox 21"/>
          <p:cNvSpPr txBox="1"/>
          <p:nvPr/>
        </p:nvSpPr>
        <p:spPr>
          <a:xfrm>
            <a:off x="9289992" y="346863"/>
            <a:ext cx="1031051" cy="261610"/>
          </a:xfrm>
          <a:prstGeom prst="rect">
            <a:avLst/>
          </a:prstGeom>
          <a:noFill/>
        </p:spPr>
        <p:txBody>
          <a:bodyPr wrap="none" rtlCol="0">
            <a:spAutoFit/>
          </a:bodyPr>
          <a:lstStyle/>
          <a:p>
            <a:r>
              <a:rPr lang="zh-CN" altLang="zh-CN" sz="1100" dirty="0"/>
              <a:t>小闹钟的制作</a:t>
            </a:r>
            <a:endParaRPr lang="zh-CN" altLang="en-US" sz="11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24139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20"/>
                                        </p:tgtEl>
                                        <p:attrNameLst>
                                          <p:attrName>style.visibility</p:attrName>
                                        </p:attrNameLst>
                                      </p:cBhvr>
                                      <p:to>
                                        <p:strVal val="visible"/>
                                      </p:to>
                                    </p:set>
                                    <p:animScale>
                                      <p:cBhvr>
                                        <p:cTn id="7"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0"/>
                                        </p:tgtEl>
                                        <p:attrNameLst>
                                          <p:attrName>ppt_x</p:attrName>
                                          <p:attrName>ppt_y</p:attrName>
                                        </p:attrNameLst>
                                      </p:cBhvr>
                                    </p:animMotion>
                                    <p:animEffect transition="in" filter="fade">
                                      <p:cBhvr>
                                        <p:cTn id="9"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noFill/>
        <a:ln w="57150">
          <a:solidFill>
            <a:srgbClr val="FF9300"/>
          </a:solidFill>
        </a:ln>
      </a:spPr>
      <a:bodyPr/>
      <a:lstStyle/>
      <a:style>
        <a:lnRef idx="2">
          <a:schemeClr val="accent1">
            <a:shade val="50000"/>
          </a:schemeClr>
        </a:lnRef>
        <a:fillRef idx="1">
          <a:schemeClr val="accent1"/>
        </a:fillRef>
        <a:effectRef idx="0">
          <a:schemeClr val="accent1"/>
        </a:effectRef>
        <a:fontRef idx="minor">
          <a:schemeClr val="lt1"/>
        </a:fontRef>
      </a:style>
    </a:ln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3898</TotalTime>
  <Words>3619</Words>
  <Application>Microsoft Office PowerPoint</Application>
  <PresentationFormat>自定义</PresentationFormat>
  <Paragraphs>287</Paragraphs>
  <Slides>24</Slides>
  <Notes>1</Notes>
  <HiddenSlides>0</HiddenSlides>
  <MMClips>0</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Windows 用户</cp:lastModifiedBy>
  <cp:revision>796</cp:revision>
  <dcterms:modified xsi:type="dcterms:W3CDTF">2018-05-24T12:15:23Z</dcterms:modified>
</cp:coreProperties>
</file>